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0" r:id="rId2"/>
  </p:sldMasterIdLst>
  <p:notesMasterIdLst>
    <p:notesMasterId r:id="rId34"/>
  </p:notesMasterIdLst>
  <p:sldIdLst>
    <p:sldId id="256" r:id="rId3"/>
    <p:sldId id="258" r:id="rId4"/>
    <p:sldId id="267" r:id="rId5"/>
    <p:sldId id="286" r:id="rId6"/>
    <p:sldId id="307" r:id="rId7"/>
    <p:sldId id="283" r:id="rId8"/>
    <p:sldId id="316" r:id="rId9"/>
    <p:sldId id="317" r:id="rId10"/>
    <p:sldId id="318" r:id="rId11"/>
    <p:sldId id="319" r:id="rId12"/>
    <p:sldId id="320" r:id="rId13"/>
    <p:sldId id="347" r:id="rId14"/>
    <p:sldId id="336" r:id="rId15"/>
    <p:sldId id="350" r:id="rId16"/>
    <p:sldId id="348" r:id="rId17"/>
    <p:sldId id="337" r:id="rId18"/>
    <p:sldId id="338" r:id="rId19"/>
    <p:sldId id="349" r:id="rId20"/>
    <p:sldId id="339" r:id="rId21"/>
    <p:sldId id="321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22" r:id="rId30"/>
    <p:sldId id="323" r:id="rId31"/>
    <p:sldId id="351" r:id="rId32"/>
    <p:sldId id="352" r:id="rId33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Calibri" charset="0"/>
        <a:ea typeface="ＭＳ Ｐゴシック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Calibri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Calibri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Calibri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32100"/>
    <a:srgbClr val="3D04FF"/>
    <a:srgbClr val="2C2C2C"/>
    <a:srgbClr val="1D1D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4"/>
    <p:restoredTop sz="87727" autoAdjust="0"/>
  </p:normalViewPr>
  <p:slideViewPr>
    <p:cSldViewPr>
      <p:cViewPr varScale="1">
        <p:scale>
          <a:sx n="95" d="100"/>
          <a:sy n="95" d="100"/>
        </p:scale>
        <p:origin x="576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ea typeface="ＭＳ Ｐゴシック" charset="0"/>
              <a:cs typeface="ＭＳ Ｐゴシック" charset="0"/>
            </a:endParaRPr>
          </a:p>
        </p:txBody>
      </p:sp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ea typeface="ＭＳ Ｐゴシック" charset="0"/>
              <a:cs typeface="ＭＳ Ｐゴシック" charset="0"/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ea typeface="ＭＳ Ｐゴシック" charset="0"/>
              <a:cs typeface="ＭＳ Ｐゴシック" charset="0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6862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1143000"/>
            <a:ext cx="4111625" cy="3082925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6" name="Rectangle 6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400550"/>
            <a:ext cx="5483225" cy="359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ea typeface="ＭＳ Ｐゴシック" charset="0"/>
              <a:cs typeface="ＭＳ Ｐゴシック" charset="0"/>
            </a:endParaRP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60087DD6-2FD3-8946-BF91-5FDC8C4DAD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7716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7E0D911A-43F4-0342-902E-A8A3D3E5847A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1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584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58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242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7EF30AB-E41D-E240-B5E8-0FFB43D3A5CC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2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788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5049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3D2FD904-A137-954C-B1F6-74E97CF08033}" type="slidenum">
              <a:rPr lang="en-US" altLang="en-US" sz="1200">
                <a:solidFill>
                  <a:srgbClr val="000000"/>
                </a:solidFill>
                <a:latin typeface="Times New Roman" charset="0"/>
              </a:rPr>
              <a:pPr/>
              <a:t>7</a:t>
            </a:fld>
            <a:endParaRPr lang="en-US" altLang="en-US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89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89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422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noProof="0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noProof="0"/>
              <a:t>Haga clic para modificar el estilo de subtítulo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8BFA0B-C830-F340-908C-7BCC993D4E4D}" type="slidenum">
              <a:rPr lang="es-ES" altLang="en-US"/>
              <a:pPr/>
              <a:t>‹#›</a:t>
            </a:fld>
            <a:endParaRPr lang="es-ES" altLang="en-US"/>
          </a:p>
        </p:txBody>
      </p:sp>
      <p:pic>
        <p:nvPicPr>
          <p:cNvPr id="6" name="Imagen 12" descr="isard-negro-M.png">
            <a:extLst>
              <a:ext uri="{FF2B5EF4-FFF2-40B4-BE49-F238E27FC236}">
                <a16:creationId xmlns:a16="http://schemas.microsoft.com/office/drawing/2014/main" id="{A038470D-1739-4C47-8B5E-546A59E08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6456" y="6381328"/>
            <a:ext cx="367586" cy="367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26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B7DDCD-A190-1747-AEEF-784DAB29E7F8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04509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931025" y="76200"/>
            <a:ext cx="2157413" cy="6046788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321425" cy="604678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D3344A-22DE-014B-8C6D-F6405A223C02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636176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D8B3B5-26FF-B140-877B-9616C740B61E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046185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A8948D-CB4A-1A47-B666-32B8144EA4B0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33113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434174-4C8C-0447-B593-32DC18F2CCB2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511472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2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7012" cy="4522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4AA5C3-5E7D-5A40-984D-494788088B35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737894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716721-001B-6E43-B69B-10A432F0DC17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70699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4D824A-2314-DC4D-B50F-8A499E9E90C9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682442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9AA118-0A7A-3F40-9BE5-0F998086CAEA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08972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CA7B1A-88EA-3643-9255-E647DE274F80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46740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E5FA8A-B22E-744B-91B8-2DB35A889D17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3598837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CCF8E0-E405-CC4F-8718-B21F20990FE9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5828871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66EE84-FF48-AC46-9CEB-D570C1AA1EE9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911113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931025" y="76200"/>
            <a:ext cx="2157413" cy="6046788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321425" cy="604678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34D031-DD82-8F42-82FF-9E3DE8348C50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72644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noProof="0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noProof="0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A792AF-0507-F54E-A342-076916083117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04508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2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7012" cy="4522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BBBA61-05B6-FB43-A793-A1B14562CF0A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190848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449275-8FF6-9A4E-8E85-F89182F48B01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6594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1BB2C7-2236-4E4B-990A-76491D46F4C8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436352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B841F0-F7A2-1943-B2A8-AC5236E21D32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917110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1E0447-96ED-704F-BA70-B245D0D59A3A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39397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E1DB60-F588-B445-B12D-B5514B8F26A1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586366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917575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ea typeface="ＭＳ Ｐゴシック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0"/>
            <a:ext cx="2555776" cy="908720"/>
          </a:xfrm>
          <a:prstGeom prst="rect">
            <a:avLst/>
          </a:prstGeom>
          <a:solidFill>
            <a:schemeClr val="bg1">
              <a:alpha val="3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213" y="292100"/>
            <a:ext cx="2143125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590800" y="76200"/>
            <a:ext cx="6497638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</a:t>
            </a:r>
            <a:r>
              <a:rPr lang="en-GB" noProof="0" dirty="0"/>
              <a:t>edit</a:t>
            </a:r>
            <a:r>
              <a:rPr lang="en-GB" dirty="0"/>
              <a:t> the title text format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6356350"/>
            <a:ext cx="9144000" cy="500063"/>
          </a:xfrm>
          <a:prstGeom prst="rect">
            <a:avLst/>
          </a:prstGeom>
          <a:solidFill>
            <a:srgbClr val="2C2C2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ea typeface="ＭＳ Ｐゴシック" charset="0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356350"/>
            <a:ext cx="21304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900" smtClean="0">
                <a:solidFill>
                  <a:srgbClr val="FFFFFF"/>
                </a:solidFill>
                <a:latin typeface="+mn-lt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ea typeface="ＭＳ Ｐゴシック" charset="0"/>
            </a:endParaRP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356350"/>
            <a:ext cx="21304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900">
                <a:solidFill>
                  <a:srgbClr val="FFFFFF"/>
                </a:solidFill>
                <a:latin typeface="Arial" charset="0"/>
              </a:defRPr>
            </a:lvl1pPr>
          </a:lstStyle>
          <a:p>
            <a:fld id="{8FF4DFA9-6E28-B74E-B62B-C20C6152403D}" type="slidenum">
              <a:rPr lang="es-ES" altLang="en-US"/>
              <a:pPr/>
              <a:t>‹#›</a:t>
            </a:fld>
            <a:endParaRPr lang="es-ES" altLang="en-US"/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340768"/>
            <a:ext cx="8352928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the outline text format</a:t>
            </a:r>
          </a:p>
          <a:p>
            <a:pPr lvl="1"/>
            <a:r>
              <a:rPr lang="en-GB" noProof="0"/>
              <a:t>Second Outline Level</a:t>
            </a:r>
          </a:p>
          <a:p>
            <a:pPr lvl="2"/>
            <a:r>
              <a:rPr lang="en-GB" noProof="0"/>
              <a:t>Third Outline Level</a:t>
            </a:r>
          </a:p>
          <a:p>
            <a:pPr lvl="3"/>
            <a:r>
              <a:rPr lang="en-GB" noProof="0"/>
              <a:t>Fourth Outline Level</a:t>
            </a:r>
          </a:p>
          <a:p>
            <a:pPr lvl="4"/>
            <a:r>
              <a:rPr lang="en-GB" noProof="0"/>
              <a:t>Fifth Outline Level</a:t>
            </a:r>
          </a:p>
          <a:p>
            <a:pPr lvl="4"/>
            <a:r>
              <a:rPr lang="en-GB" noProof="0"/>
              <a:t>Sixth Outline Level</a:t>
            </a:r>
          </a:p>
          <a:p>
            <a:pPr lvl="4"/>
            <a:r>
              <a:rPr lang="en-GB" noProof="0"/>
              <a:t>Seventh Outline Level</a:t>
            </a:r>
          </a:p>
          <a:p>
            <a:pPr lvl="4"/>
            <a:r>
              <a:rPr lang="en-GB" noProof="0"/>
              <a:t>Eighth Outline Level</a:t>
            </a:r>
          </a:p>
          <a:p>
            <a:pPr lvl="4"/>
            <a:r>
              <a:rPr lang="en-GB" noProof="0"/>
              <a:t>Ninth Outline Level</a:t>
            </a:r>
          </a:p>
        </p:txBody>
      </p:sp>
      <p:pic>
        <p:nvPicPr>
          <p:cNvPr id="12" name="Imagen 12" descr="isard-negro-M.png">
            <a:extLst>
              <a:ext uri="{FF2B5EF4-FFF2-40B4-BE49-F238E27FC236}">
                <a16:creationId xmlns:a16="http://schemas.microsoft.com/office/drawing/2014/main" id="{F67BEE13-B578-C945-B841-6EF3930A385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7695" y="6422633"/>
            <a:ext cx="367586" cy="367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FFFFFF"/>
          </a:solidFill>
          <a:latin typeface="+mj-lt"/>
          <a:ea typeface="+mj-ea"/>
          <a:cs typeface="+mj-cs"/>
        </a:defRPr>
      </a:lvl1pPr>
      <a:lvl2pPr algn="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2514600" indent="-228600" algn="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6pPr>
      <a:lvl7pPr marL="2971800" indent="-228600" algn="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7pPr>
      <a:lvl8pPr marL="3429000" indent="-228600" algn="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8pPr>
      <a:lvl9pPr marL="3886200" indent="-228600" algn="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404040"/>
          </a:solidFill>
          <a:latin typeface="+mn-lt"/>
          <a:ea typeface="+mn-ea"/>
          <a:cs typeface="Arial" charset="0"/>
        </a:defRPr>
      </a:lvl2pPr>
      <a:lvl3pPr marL="11430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404040"/>
          </a:solidFill>
          <a:latin typeface="+mn-lt"/>
          <a:ea typeface="+mn-ea"/>
          <a:cs typeface="Arial" charset="0"/>
        </a:defRPr>
      </a:lvl3pPr>
      <a:lvl4pPr marL="16002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404040"/>
          </a:solidFill>
          <a:latin typeface="+mn-lt"/>
          <a:ea typeface="+mn-ea"/>
          <a:cs typeface="Arial" charset="0"/>
        </a:defRPr>
      </a:lvl4pPr>
      <a:lvl5pPr marL="2057400" indent="-228600" algn="l" defTabSz="457200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404040"/>
          </a:solidFill>
          <a:latin typeface="+mn-lt"/>
          <a:ea typeface="+mn-ea"/>
          <a:cs typeface="Arial" charset="0"/>
        </a:defRPr>
      </a:lvl5pPr>
      <a:lvl6pPr marL="2514600" indent="-228600" algn="l" defTabSz="457200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404040"/>
          </a:solidFill>
          <a:latin typeface="+mn-lt"/>
          <a:ea typeface="+mn-ea"/>
          <a:cs typeface="Arial" charset="0"/>
        </a:defRPr>
      </a:lvl6pPr>
      <a:lvl7pPr marL="2971800" indent="-228600" algn="l" defTabSz="457200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404040"/>
          </a:solidFill>
          <a:latin typeface="+mn-lt"/>
          <a:ea typeface="+mn-ea"/>
          <a:cs typeface="Arial" charset="0"/>
        </a:defRPr>
      </a:lvl7pPr>
      <a:lvl8pPr marL="3429000" indent="-228600" algn="l" defTabSz="457200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404040"/>
          </a:solidFill>
          <a:latin typeface="+mn-lt"/>
          <a:ea typeface="+mn-ea"/>
          <a:cs typeface="Arial" charset="0"/>
        </a:defRPr>
      </a:lvl8pPr>
      <a:lvl9pPr marL="3886200" indent="-228600" algn="l" defTabSz="457200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404040"/>
          </a:solidFill>
          <a:latin typeface="+mn-lt"/>
          <a:ea typeface="+mn-ea"/>
          <a:cs typeface="Arial" charset="0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917575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ea typeface="ＭＳ Ｐゴシック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213" y="292100"/>
            <a:ext cx="2143125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6356350"/>
            <a:ext cx="9144000" cy="500063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ea typeface="ＭＳ Ｐゴシック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938" y="665163"/>
            <a:ext cx="9144001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1935163"/>
            <a:ext cx="9142413" cy="2954337"/>
          </a:xfrm>
          <a:prstGeom prst="rect">
            <a:avLst/>
          </a:prstGeom>
          <a:solidFill>
            <a:srgbClr val="FFFFFF">
              <a:alpha val="50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ea typeface="ＭＳ Ｐゴシック" charset="0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-7938" y="6161088"/>
            <a:ext cx="9151938" cy="288925"/>
          </a:xfrm>
          <a:prstGeom prst="rect">
            <a:avLst/>
          </a:prstGeom>
          <a:solidFill>
            <a:srgbClr val="5959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ea typeface="ＭＳ Ｐゴシック" charset="0"/>
            </a:endParaRP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2590800" y="76200"/>
            <a:ext cx="6497638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6425" cy="452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356350"/>
            <a:ext cx="21304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900" smtClean="0">
                <a:solidFill>
                  <a:srgbClr val="FFFFFF"/>
                </a:solidFill>
                <a:latin typeface="+mn-lt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ea typeface="ＭＳ Ｐゴシック" charset="0"/>
            </a:endParaRP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356350"/>
            <a:ext cx="21304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723900" algn="l"/>
                <a:tab pos="1447800" algn="l"/>
              </a:tabLst>
              <a:defRPr sz="900">
                <a:solidFill>
                  <a:srgbClr val="FFFFFF"/>
                </a:solidFill>
                <a:latin typeface="Arial" charset="0"/>
              </a:defRPr>
            </a:lvl1pPr>
          </a:lstStyle>
          <a:p>
            <a:fld id="{6E894D04-A317-BC4E-8D69-82D47AB3384C}" type="slidenum">
              <a:rPr lang="es-ES" altLang="en-US"/>
              <a:pPr/>
              <a:t>‹#›</a:t>
            </a:fld>
            <a:endParaRPr lang="es-E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FFFFFF"/>
          </a:solidFill>
          <a:latin typeface="+mj-lt"/>
          <a:ea typeface="+mj-ea"/>
          <a:cs typeface="+mj-cs"/>
        </a:defRPr>
      </a:lvl1pPr>
      <a:lvl2pPr algn="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2514600" indent="-228600" algn="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6pPr>
      <a:lvl7pPr marL="2971800" indent="-228600" algn="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7pPr>
      <a:lvl8pPr marL="3429000" indent="-228600" algn="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8pPr>
      <a:lvl9pPr marL="3886200" indent="-228600" algn="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404040"/>
          </a:solidFill>
          <a:latin typeface="+mn-lt"/>
          <a:ea typeface="+mn-ea"/>
          <a:cs typeface="Arial" charset="0"/>
        </a:defRPr>
      </a:lvl2pPr>
      <a:lvl3pPr marL="11430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404040"/>
          </a:solidFill>
          <a:latin typeface="+mn-lt"/>
          <a:ea typeface="+mn-ea"/>
          <a:cs typeface="Arial" charset="0"/>
        </a:defRPr>
      </a:lvl3pPr>
      <a:lvl4pPr marL="16002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404040"/>
          </a:solidFill>
          <a:latin typeface="+mn-lt"/>
          <a:ea typeface="+mn-ea"/>
          <a:cs typeface="Arial" charset="0"/>
        </a:defRPr>
      </a:lvl4pPr>
      <a:lvl5pPr marL="2057400" indent="-228600" algn="l" defTabSz="457200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404040"/>
          </a:solidFill>
          <a:latin typeface="+mn-lt"/>
          <a:ea typeface="+mn-ea"/>
          <a:cs typeface="Arial" charset="0"/>
        </a:defRPr>
      </a:lvl5pPr>
      <a:lvl6pPr marL="2514600" indent="-228600" algn="l" defTabSz="457200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404040"/>
          </a:solidFill>
          <a:latin typeface="+mn-lt"/>
          <a:ea typeface="+mn-ea"/>
          <a:cs typeface="Arial" charset="0"/>
        </a:defRPr>
      </a:lvl6pPr>
      <a:lvl7pPr marL="2971800" indent="-228600" algn="l" defTabSz="457200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404040"/>
          </a:solidFill>
          <a:latin typeface="+mn-lt"/>
          <a:ea typeface="+mn-ea"/>
          <a:cs typeface="Arial" charset="0"/>
        </a:defRPr>
      </a:lvl7pPr>
      <a:lvl8pPr marL="3429000" indent="-228600" algn="l" defTabSz="457200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404040"/>
          </a:solidFill>
          <a:latin typeface="+mn-lt"/>
          <a:ea typeface="+mn-ea"/>
          <a:cs typeface="Arial" charset="0"/>
        </a:defRPr>
      </a:lvl8pPr>
      <a:lvl9pPr marL="3886200" indent="-228600" algn="l" defTabSz="457200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404040"/>
          </a:solidFill>
          <a:latin typeface="+mn-lt"/>
          <a:ea typeface="+mn-ea"/>
          <a:cs typeface="Arial" charset="0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7.emf"/><Relationship Id="rId18" Type="http://schemas.openxmlformats.org/officeDocument/2006/relationships/image" Target="../media/image2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6.emf"/><Relationship Id="rId17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5" Type="http://schemas.openxmlformats.org/officeDocument/2006/relationships/image" Target="../media/image1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8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8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hyperlink" Target="http://smells.isardsat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5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1570409"/>
            <a:ext cx="9144000" cy="2506663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ea typeface="ＭＳ Ｐゴシック" charset="0"/>
            </a:endParaRP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884238" y="2006972"/>
            <a:ext cx="73755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GB" sz="2800">
                <a:solidFill>
                  <a:srgbClr val="2C2C2C"/>
                </a:solidFill>
                <a:latin typeface="Arial" charset="0"/>
                <a:cs typeface="Arial" charset="0"/>
              </a:rPr>
              <a:t>We aim at improving the quality of our Earth 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2036763" y="2537197"/>
            <a:ext cx="5075237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GB" sz="2000">
                <a:solidFill>
                  <a:srgbClr val="2C2C2C"/>
                </a:solidFill>
                <a:latin typeface="Arial" charset="0"/>
                <a:cs typeface="Arial" charset="0"/>
              </a:rPr>
              <a:t>by understanding the nature of its changes 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3613" y="3343647"/>
            <a:ext cx="216693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0" y="5899150"/>
            <a:ext cx="9144000" cy="957263"/>
          </a:xfrm>
          <a:prstGeom prst="rect">
            <a:avLst/>
          </a:prstGeom>
          <a:solidFill>
            <a:srgbClr val="2C2C2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ea typeface="ＭＳ Ｐゴシック" charset="0"/>
            </a:endParaRPr>
          </a:p>
        </p:txBody>
      </p:sp>
      <p:grpSp>
        <p:nvGrpSpPr>
          <p:cNvPr id="6152" name="Group 7"/>
          <p:cNvGrpSpPr>
            <a:grpSpLocks/>
          </p:cNvGrpSpPr>
          <p:nvPr/>
        </p:nvGrpSpPr>
        <p:grpSpPr bwMode="auto">
          <a:xfrm>
            <a:off x="1700213" y="6062663"/>
            <a:ext cx="5707062" cy="561975"/>
            <a:chOff x="1071" y="3819"/>
            <a:chExt cx="3595" cy="354"/>
          </a:xfrm>
        </p:grpSpPr>
        <p:pic>
          <p:nvPicPr>
            <p:cNvPr id="2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2" y="3819"/>
              <a:ext cx="354" cy="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153" name="Text Box 9"/>
            <p:cNvSpPr txBox="1">
              <a:spLocks noChangeArrowheads="1"/>
            </p:cNvSpPr>
            <p:nvPr/>
          </p:nvSpPr>
          <p:spPr bwMode="auto">
            <a:xfrm>
              <a:off x="1071" y="3923"/>
              <a:ext cx="323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1" hangingPunct="1">
                <a:buClrTx/>
                <a:buFontTx/>
                <a:buNone/>
                <a:defRPr/>
              </a:pPr>
              <a:r>
                <a:rPr lang="en-GB" sz="1200">
                  <a:solidFill>
                    <a:srgbClr val="F2F2F2"/>
                  </a:solidFill>
                  <a:latin typeface="Arial" charset="0"/>
                  <a:cs typeface="Arial" charset="0"/>
                </a:rPr>
                <a:t>Research and services provider enterprise in the Earth Observation Field  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660F9-094F-F34A-8B2C-F1E3E745B4D8}"/>
              </a:ext>
            </a:extLst>
          </p:cNvPr>
          <p:cNvSpPr txBox="1"/>
          <p:nvPr/>
        </p:nvSpPr>
        <p:spPr>
          <a:xfrm>
            <a:off x="323528" y="1124744"/>
            <a:ext cx="8319877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The ultimate aim of the Early Warning of Malaria Project is to provide malaria risk infection maps at global scale using Earth Observation data to support and prevent epidemic episodes.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Mosquitoes mainly reproduce in new water puddles of very reduced dimensions (about 1 m. wide), created soon after rainfall, generally grouped. 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Difficult to detect such small patches of water unless there are many of them spread in an area of several hundreds of 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Often spatial gaps of meteorological data to look at precipitation &amp; humidity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Use EO to cover more ‘ground’, </a:t>
            </a:r>
            <a:r>
              <a:rPr lang="en-GB" sz="2000" b="1" i="1" dirty="0">
                <a:solidFill>
                  <a:srgbClr val="C00000"/>
                </a:solidFill>
              </a:rPr>
              <a:t>but what factors and which sensors to consider? How do we tie these all together?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1952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B7DBC1-865F-9F4D-B1E1-1D83DB1DD1A2}"/>
              </a:ext>
            </a:extLst>
          </p:cNvPr>
          <p:cNvSpPr/>
          <p:nvPr/>
        </p:nvSpPr>
        <p:spPr bwMode="auto">
          <a:xfrm>
            <a:off x="827584" y="1491899"/>
            <a:ext cx="2232248" cy="1440160"/>
          </a:xfrm>
          <a:prstGeom prst="rect">
            <a:avLst/>
          </a:prstGeom>
          <a:ln w="381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Temperature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4129B5-A9C7-B544-9A5E-03854F8AB4B9}"/>
              </a:ext>
            </a:extLst>
          </p:cNvPr>
          <p:cNvSpPr/>
          <p:nvPr/>
        </p:nvSpPr>
        <p:spPr bwMode="auto">
          <a:xfrm>
            <a:off x="831449" y="3148083"/>
            <a:ext cx="2232248" cy="1440160"/>
          </a:xfrm>
          <a:prstGeom prst="rect">
            <a:avLst/>
          </a:prstGeom>
          <a:ln w="381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GB" sz="2400" b="1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Water Quality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CDCBC-A987-CE4A-9AE1-56C3E6F58E1C}"/>
              </a:ext>
            </a:extLst>
          </p:cNvPr>
          <p:cNvSpPr/>
          <p:nvPr/>
        </p:nvSpPr>
        <p:spPr bwMode="auto">
          <a:xfrm>
            <a:off x="3491880" y="1503150"/>
            <a:ext cx="2232248" cy="1440160"/>
          </a:xfrm>
          <a:prstGeom prst="rect">
            <a:avLst/>
          </a:prstGeom>
          <a:ln w="381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Standing Water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577C7A-0887-324F-95A1-5DA22F93EFDA}"/>
              </a:ext>
            </a:extLst>
          </p:cNvPr>
          <p:cNvSpPr/>
          <p:nvPr/>
        </p:nvSpPr>
        <p:spPr bwMode="auto">
          <a:xfrm>
            <a:off x="3491880" y="3148083"/>
            <a:ext cx="2232248" cy="1440160"/>
          </a:xfrm>
          <a:prstGeom prst="rect">
            <a:avLst/>
          </a:prstGeom>
          <a:ln w="381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Land use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162CED-A288-7748-A77A-33218FB116BF}"/>
              </a:ext>
            </a:extLst>
          </p:cNvPr>
          <p:cNvSpPr/>
          <p:nvPr/>
        </p:nvSpPr>
        <p:spPr bwMode="auto">
          <a:xfrm>
            <a:off x="6156176" y="1503150"/>
            <a:ext cx="2232248" cy="1440160"/>
          </a:xfrm>
          <a:prstGeom prst="rect">
            <a:avLst/>
          </a:prstGeom>
          <a:ln w="381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Elevation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551D19-0ED5-7F48-8D90-A3BAD660D6F9}"/>
              </a:ext>
            </a:extLst>
          </p:cNvPr>
          <p:cNvSpPr/>
          <p:nvPr/>
        </p:nvSpPr>
        <p:spPr bwMode="auto">
          <a:xfrm>
            <a:off x="6156176" y="3148083"/>
            <a:ext cx="2232248" cy="1440160"/>
          </a:xfrm>
          <a:prstGeom prst="rect">
            <a:avLst/>
          </a:prstGeom>
          <a:ln w="381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Buffer Zone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54473-3F5B-874D-B1D6-D550C23E68E3}"/>
              </a:ext>
            </a:extLst>
          </p:cNvPr>
          <p:cNvSpPr txBox="1"/>
          <p:nvPr/>
        </p:nvSpPr>
        <p:spPr>
          <a:xfrm>
            <a:off x="448065" y="836712"/>
            <a:ext cx="8319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cap="small" dirty="0">
                <a:solidFill>
                  <a:schemeClr val="tx1"/>
                </a:solidFill>
              </a:rPr>
              <a:t>Main factors affecting Malaria outbreaks:</a:t>
            </a:r>
            <a:endParaRPr lang="en-US" sz="1800" b="1" cap="small" dirty="0">
              <a:solidFill>
                <a:schemeClr val="tx1"/>
              </a:solidFill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5439817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816823-B1CA-3A42-8005-D6D437984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485" y="1377851"/>
            <a:ext cx="3387418" cy="4881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0108F-6C76-E84A-A139-094507CD35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112" y="1597903"/>
            <a:ext cx="2614344" cy="4212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B7DBC1-865F-9F4D-B1E1-1D83DB1DD1A2}"/>
              </a:ext>
            </a:extLst>
          </p:cNvPr>
          <p:cNvSpPr/>
          <p:nvPr/>
        </p:nvSpPr>
        <p:spPr bwMode="auto">
          <a:xfrm>
            <a:off x="827584" y="1491899"/>
            <a:ext cx="2232248" cy="1440160"/>
          </a:xfrm>
          <a:prstGeom prst="rect">
            <a:avLst/>
          </a:prstGeom>
          <a:ln w="38100">
            <a:solidFill>
              <a:srgbClr val="92D05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Temperature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54473-3F5B-874D-B1D6-D550C23E68E3}"/>
              </a:ext>
            </a:extLst>
          </p:cNvPr>
          <p:cNvSpPr txBox="1"/>
          <p:nvPr/>
        </p:nvSpPr>
        <p:spPr>
          <a:xfrm>
            <a:off x="448065" y="836712"/>
            <a:ext cx="8319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cap="small" dirty="0">
                <a:solidFill>
                  <a:schemeClr val="tx1"/>
                </a:solidFill>
              </a:rPr>
              <a:t>Main factors affecting Malaria outbreaks:</a:t>
            </a:r>
            <a:endParaRPr lang="en-US" sz="1800" b="1" cap="small" dirty="0">
              <a:solidFill>
                <a:schemeClr val="tx1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4AAFE-B204-CB46-A7F3-4B8B533BB61B}"/>
              </a:ext>
            </a:extLst>
          </p:cNvPr>
          <p:cNvSpPr txBox="1"/>
          <p:nvPr/>
        </p:nvSpPr>
        <p:spPr>
          <a:xfrm>
            <a:off x="448065" y="3148083"/>
            <a:ext cx="470708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Ideal hatching water temperature: 24–30</a:t>
            </a:r>
            <a:r>
              <a:rPr lang="en-GB" sz="1800" dirty="0">
                <a:solidFill>
                  <a:srgbClr val="545454"/>
                </a:solidFill>
                <a:latin typeface="arial" panose="020B0604020202020204" pitchFamily="34" charset="0"/>
              </a:rPr>
              <a:t>°</a:t>
            </a:r>
            <a:r>
              <a:rPr lang="en-GB" sz="1800" dirty="0">
                <a:solidFill>
                  <a:schemeClr val="tx1"/>
                </a:solidFill>
              </a:rPr>
              <a:t>C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Ideal evolution from hatching water temperature: 22 – 26 °C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Optimum air temperature for malaria-bearing mosquitoes: 25 – 30 °C, with min and max at 15 and 40 °C</a:t>
            </a:r>
          </a:p>
          <a:p>
            <a:pPr>
              <a:spcAft>
                <a:spcPts val="600"/>
              </a:spcAft>
            </a:pPr>
            <a:r>
              <a:rPr lang="en-GB" sz="1800" b="1" i="1" u="sng" dirty="0">
                <a:solidFill>
                  <a:srgbClr val="C00000"/>
                </a:solidFill>
              </a:rPr>
              <a:t>EO to be used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1"/>
                </a:solidFill>
              </a:rPr>
              <a:t>MODIS/Terra Land Surface Temperature/ Emissivity Daily L3 Global 1km SIN Grid V006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0FD84-FD90-6847-AC4F-ABBB517CA140}"/>
              </a:ext>
            </a:extLst>
          </p:cNvPr>
          <p:cNvSpPr txBox="1"/>
          <p:nvPr/>
        </p:nvSpPr>
        <p:spPr>
          <a:xfrm>
            <a:off x="5494150" y="5857527"/>
            <a:ext cx="1598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MODIS data - NASA</a:t>
            </a:r>
          </a:p>
        </p:txBody>
      </p:sp>
    </p:spTree>
    <p:extLst>
      <p:ext uri="{BB962C8B-B14F-4D97-AF65-F5344CB8AC3E}">
        <p14:creationId xmlns:p14="http://schemas.microsoft.com/office/powerpoint/2010/main" val="36642960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2357A7-B993-0940-A143-E57CCB71E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582" y="1356023"/>
            <a:ext cx="3387418" cy="488186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CDCBC-A987-CE4A-9AE1-56C3E6F58E1C}"/>
              </a:ext>
            </a:extLst>
          </p:cNvPr>
          <p:cNvSpPr/>
          <p:nvPr/>
        </p:nvSpPr>
        <p:spPr bwMode="auto">
          <a:xfrm>
            <a:off x="3491880" y="1503150"/>
            <a:ext cx="2232248" cy="1440160"/>
          </a:xfrm>
          <a:prstGeom prst="rect">
            <a:avLst/>
          </a:prstGeom>
          <a:ln w="38100">
            <a:solidFill>
              <a:srgbClr val="92D05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Standing Water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54473-3F5B-874D-B1D6-D550C23E68E3}"/>
              </a:ext>
            </a:extLst>
          </p:cNvPr>
          <p:cNvSpPr txBox="1"/>
          <p:nvPr/>
        </p:nvSpPr>
        <p:spPr>
          <a:xfrm>
            <a:off x="448065" y="836712"/>
            <a:ext cx="8319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cap="small" dirty="0">
                <a:solidFill>
                  <a:schemeClr val="tx1"/>
                </a:solidFill>
              </a:rPr>
              <a:t>Main factors affecting Malaria outbreaks:</a:t>
            </a:r>
            <a:endParaRPr lang="en-US" sz="1800" b="1" cap="small" dirty="0">
              <a:solidFill>
                <a:schemeClr val="tx1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029288-F03E-FA4B-B69C-2898B3CAD2F8}"/>
              </a:ext>
            </a:extLst>
          </p:cNvPr>
          <p:cNvSpPr txBox="1"/>
          <p:nvPr/>
        </p:nvSpPr>
        <p:spPr>
          <a:xfrm>
            <a:off x="448065" y="2924944"/>
            <a:ext cx="5060039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Water needs to be standing for 10-14 days for breeding, hatching and evolution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Frequency and amplitude of rainfall is an important factor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Must also consider evaporation rates &amp; humidity</a:t>
            </a:r>
          </a:p>
          <a:p>
            <a:pPr>
              <a:spcAft>
                <a:spcPts val="600"/>
              </a:spcAft>
            </a:pPr>
            <a:r>
              <a:rPr lang="en-GB" sz="1800" b="1" i="1" u="sng" dirty="0">
                <a:solidFill>
                  <a:srgbClr val="C00000"/>
                </a:solidFill>
              </a:rPr>
              <a:t>EO to be used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1"/>
                </a:solidFill>
              </a:rPr>
              <a:t>Detection of larger bodies of water</a:t>
            </a:r>
          </a:p>
          <a:p>
            <a:pPr>
              <a:spcAft>
                <a:spcPts val="600"/>
              </a:spcAft>
            </a:pP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574A8-41BC-074D-9B10-268F9E9A264C}"/>
              </a:ext>
            </a:extLst>
          </p:cNvPr>
          <p:cNvSpPr txBox="1"/>
          <p:nvPr/>
        </p:nvSpPr>
        <p:spPr>
          <a:xfrm>
            <a:off x="5940152" y="5805264"/>
            <a:ext cx="1534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SMAP data - NASA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ECE885-ED6C-9A43-BE92-D493026AB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3131153"/>
            <a:ext cx="4784887" cy="30727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8FA6B3-CA01-4E43-AC88-716E19D60B8E}"/>
              </a:ext>
            </a:extLst>
          </p:cNvPr>
          <p:cNvSpPr txBox="1"/>
          <p:nvPr/>
        </p:nvSpPr>
        <p:spPr>
          <a:xfrm>
            <a:off x="7546822" y="5932658"/>
            <a:ext cx="1450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Sentinel 1 - ESA</a:t>
            </a:r>
          </a:p>
        </p:txBody>
      </p:sp>
    </p:spTree>
    <p:extLst>
      <p:ext uri="{BB962C8B-B14F-4D97-AF65-F5344CB8AC3E}">
        <p14:creationId xmlns:p14="http://schemas.microsoft.com/office/powerpoint/2010/main" val="37794417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0CD64F-0B5D-C840-9567-8F9B3444D33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12000" y="1555200"/>
            <a:ext cx="2613600" cy="4215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CDCBC-A987-CE4A-9AE1-56C3E6F58E1C}"/>
              </a:ext>
            </a:extLst>
          </p:cNvPr>
          <p:cNvSpPr/>
          <p:nvPr/>
        </p:nvSpPr>
        <p:spPr bwMode="auto">
          <a:xfrm>
            <a:off x="3491880" y="1503150"/>
            <a:ext cx="2232248" cy="1440160"/>
          </a:xfrm>
          <a:prstGeom prst="rect">
            <a:avLst/>
          </a:prstGeom>
          <a:ln w="38100">
            <a:solidFill>
              <a:srgbClr val="92D05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Standing Water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54473-3F5B-874D-B1D6-D550C23E68E3}"/>
              </a:ext>
            </a:extLst>
          </p:cNvPr>
          <p:cNvSpPr txBox="1"/>
          <p:nvPr/>
        </p:nvSpPr>
        <p:spPr>
          <a:xfrm>
            <a:off x="448065" y="836712"/>
            <a:ext cx="8319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cap="small" dirty="0">
                <a:solidFill>
                  <a:schemeClr val="tx1"/>
                </a:solidFill>
              </a:rPr>
              <a:t>Main factors affecting Malaria outbreaks:</a:t>
            </a:r>
            <a:endParaRPr lang="en-US" sz="1800" b="1" cap="small" dirty="0">
              <a:solidFill>
                <a:schemeClr val="tx1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029288-F03E-FA4B-B69C-2898B3CAD2F8}"/>
              </a:ext>
            </a:extLst>
          </p:cNvPr>
          <p:cNvSpPr txBox="1"/>
          <p:nvPr/>
        </p:nvSpPr>
        <p:spPr>
          <a:xfrm>
            <a:off x="448065" y="2924944"/>
            <a:ext cx="513204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Water needs to be standing for 10-14 days for breeding, hatching and evolution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Frequency and amplitude of rainfall is an important factor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Must also consider evaporation rates &amp; humidity</a:t>
            </a:r>
          </a:p>
          <a:p>
            <a:pPr>
              <a:spcAft>
                <a:spcPts val="600"/>
              </a:spcAft>
            </a:pPr>
            <a:r>
              <a:rPr lang="en-GB" sz="1800" b="1" i="1" u="sng" dirty="0">
                <a:solidFill>
                  <a:srgbClr val="C00000"/>
                </a:solidFill>
              </a:rPr>
              <a:t>EO to be used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1"/>
                </a:solidFill>
              </a:rPr>
              <a:t>Detection of larger bodies of water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1"/>
                </a:solidFill>
              </a:rPr>
              <a:t>Soil Moisture as a proxy: SMAP Enhanced L3 Radiometer Global Daily 9 km</a:t>
            </a:r>
          </a:p>
          <a:p>
            <a:pPr>
              <a:spcAft>
                <a:spcPts val="600"/>
              </a:spcAft>
            </a:pP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574A8-41BC-074D-9B10-268F9E9A264C}"/>
              </a:ext>
            </a:extLst>
          </p:cNvPr>
          <p:cNvSpPr txBox="1"/>
          <p:nvPr/>
        </p:nvSpPr>
        <p:spPr>
          <a:xfrm>
            <a:off x="5940152" y="5805264"/>
            <a:ext cx="1534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SMAP data - NASA</a:t>
            </a:r>
          </a:p>
        </p:txBody>
      </p:sp>
    </p:spTree>
    <p:extLst>
      <p:ext uri="{BB962C8B-B14F-4D97-AF65-F5344CB8AC3E}">
        <p14:creationId xmlns:p14="http://schemas.microsoft.com/office/powerpoint/2010/main" val="3169651922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3301B5-FF48-3549-BC4B-F856A57C65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22617" t="13231" r="18685" b="13273"/>
          <a:stretch/>
        </p:blipFill>
        <p:spPr>
          <a:xfrm>
            <a:off x="6012160" y="1575850"/>
            <a:ext cx="2592288" cy="42294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CDCBC-A987-CE4A-9AE1-56C3E6F58E1C}"/>
              </a:ext>
            </a:extLst>
          </p:cNvPr>
          <p:cNvSpPr/>
          <p:nvPr/>
        </p:nvSpPr>
        <p:spPr bwMode="auto">
          <a:xfrm>
            <a:off x="3491880" y="1503150"/>
            <a:ext cx="2232248" cy="1440160"/>
          </a:xfrm>
          <a:prstGeom prst="rect">
            <a:avLst/>
          </a:prstGeom>
          <a:ln w="38100">
            <a:solidFill>
              <a:srgbClr val="92D05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Standing Water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54473-3F5B-874D-B1D6-D550C23E68E3}"/>
              </a:ext>
            </a:extLst>
          </p:cNvPr>
          <p:cNvSpPr txBox="1"/>
          <p:nvPr/>
        </p:nvSpPr>
        <p:spPr>
          <a:xfrm>
            <a:off x="448065" y="836712"/>
            <a:ext cx="8319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cap="small" dirty="0">
                <a:solidFill>
                  <a:schemeClr val="tx1"/>
                </a:solidFill>
              </a:rPr>
              <a:t>Main factors affecting Malaria outbreaks:</a:t>
            </a:r>
            <a:endParaRPr lang="en-US" sz="1800" b="1" cap="small" dirty="0">
              <a:solidFill>
                <a:schemeClr val="tx1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78C3F0-5B37-B342-847E-D38C2B9DFC9E}"/>
              </a:ext>
            </a:extLst>
          </p:cNvPr>
          <p:cNvSpPr txBox="1"/>
          <p:nvPr/>
        </p:nvSpPr>
        <p:spPr>
          <a:xfrm>
            <a:off x="5940152" y="5805264"/>
            <a:ext cx="2220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EnviSat Altimetry data - ESA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A0AE8-445D-EE47-A21C-FFF7C7F7F86E}"/>
              </a:ext>
            </a:extLst>
          </p:cNvPr>
          <p:cNvSpPr txBox="1"/>
          <p:nvPr/>
        </p:nvSpPr>
        <p:spPr>
          <a:xfrm>
            <a:off x="448065" y="2924944"/>
            <a:ext cx="513204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Water needs to be standing for 10-14 days for breeding, hatching and evolution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Frequency and amplitude of rainfall is an important factor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Must also consider evaporation rates &amp; humidity</a:t>
            </a:r>
          </a:p>
          <a:p>
            <a:pPr>
              <a:spcAft>
                <a:spcPts val="600"/>
              </a:spcAft>
            </a:pPr>
            <a:r>
              <a:rPr lang="en-GB" sz="1800" b="1" i="1" u="sng" dirty="0">
                <a:solidFill>
                  <a:srgbClr val="C00000"/>
                </a:solidFill>
              </a:rPr>
              <a:t>EO to be used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1"/>
                </a:solidFill>
              </a:rPr>
              <a:t>Detection of larger bodies of water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1"/>
                </a:solidFill>
              </a:rPr>
              <a:t>Soil Moisture as a proxy: SMAP Enhanced L3 Radiometer Global Daily 9 km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1"/>
                </a:solidFill>
              </a:rPr>
              <a:t>Altimetry to detect water puddles</a:t>
            </a:r>
          </a:p>
        </p:txBody>
      </p:sp>
    </p:spTree>
    <p:extLst>
      <p:ext uri="{BB962C8B-B14F-4D97-AF65-F5344CB8AC3E}">
        <p14:creationId xmlns:p14="http://schemas.microsoft.com/office/powerpoint/2010/main" val="1064585083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162CED-A288-7748-A77A-33218FB116BF}"/>
              </a:ext>
            </a:extLst>
          </p:cNvPr>
          <p:cNvSpPr/>
          <p:nvPr/>
        </p:nvSpPr>
        <p:spPr bwMode="auto">
          <a:xfrm>
            <a:off x="6156176" y="1503150"/>
            <a:ext cx="2232248" cy="1440160"/>
          </a:xfrm>
          <a:prstGeom prst="rect">
            <a:avLst/>
          </a:prstGeom>
          <a:ln w="38100">
            <a:solidFill>
              <a:srgbClr val="92D05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Elevation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54473-3F5B-874D-B1D6-D550C23E68E3}"/>
              </a:ext>
            </a:extLst>
          </p:cNvPr>
          <p:cNvSpPr txBox="1"/>
          <p:nvPr/>
        </p:nvSpPr>
        <p:spPr>
          <a:xfrm>
            <a:off x="448065" y="836712"/>
            <a:ext cx="8319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cap="small" dirty="0">
                <a:solidFill>
                  <a:schemeClr val="tx1"/>
                </a:solidFill>
              </a:rPr>
              <a:t>Main factors affecting Malaria outbreaks:</a:t>
            </a:r>
            <a:endParaRPr lang="en-US" sz="1800" b="1" cap="small" dirty="0">
              <a:solidFill>
                <a:schemeClr val="tx1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9043E4-EE44-1F4E-AB00-1C5E99754C89}"/>
              </a:ext>
            </a:extLst>
          </p:cNvPr>
          <p:cNvSpPr txBox="1"/>
          <p:nvPr/>
        </p:nvSpPr>
        <p:spPr>
          <a:xfrm>
            <a:off x="4776436" y="3416097"/>
            <a:ext cx="42600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7375" lvl="1" indent="-401638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Malaria has a cut-off point of 1500m.</a:t>
            </a:r>
          </a:p>
          <a:p>
            <a:pPr marL="587375" lvl="1" indent="-401638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If it is above this very little chances of an outbreak</a:t>
            </a:r>
          </a:p>
          <a:p>
            <a:pPr marL="185737" lvl="1" indent="0"/>
            <a:r>
              <a:rPr lang="en-GB" sz="2000" b="1" i="1" u="sng" dirty="0">
                <a:solidFill>
                  <a:srgbClr val="C00000"/>
                </a:solidFill>
              </a:rPr>
              <a:t>EO to be used </a:t>
            </a:r>
          </a:p>
          <a:p>
            <a:pPr marL="528637" lvl="1" indent="-342900">
              <a:buFont typeface="Arial" panose="020B0604020202020204" pitchFamily="34" charset="0"/>
              <a:buChar char="•"/>
            </a:pPr>
            <a:r>
              <a:rPr lang="en-GB" sz="2000" b="1" i="1" dirty="0">
                <a:solidFill>
                  <a:schemeClr val="tx1"/>
                </a:solidFill>
              </a:rPr>
              <a:t>Satellite derived Digital Elevation Model (DEM), i.e. GTOPO30: Global 30 Arc-Second Elevation</a:t>
            </a:r>
            <a:endParaRPr lang="en-GB" sz="20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A22E8-B277-084F-9C99-28C3A9714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20" y="1494476"/>
            <a:ext cx="3786983" cy="3140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FF29E-E3E7-2841-847A-4F02E3106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392233"/>
            <a:ext cx="2908920" cy="2878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EC8691-E064-BE4A-BCC1-8EDB842352E2}"/>
              </a:ext>
            </a:extLst>
          </p:cNvPr>
          <p:cNvSpPr txBox="1"/>
          <p:nvPr/>
        </p:nvSpPr>
        <p:spPr>
          <a:xfrm>
            <a:off x="3319364" y="4693369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DEM data - </a:t>
            </a:r>
          </a:p>
          <a:p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Satellite derived</a:t>
            </a:r>
          </a:p>
        </p:txBody>
      </p:sp>
    </p:spTree>
    <p:extLst>
      <p:ext uri="{BB962C8B-B14F-4D97-AF65-F5344CB8AC3E}">
        <p14:creationId xmlns:p14="http://schemas.microsoft.com/office/powerpoint/2010/main" val="29695447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B7DBC1-865F-9F4D-B1E1-1D83DB1DD1A2}"/>
              </a:ext>
            </a:extLst>
          </p:cNvPr>
          <p:cNvSpPr/>
          <p:nvPr/>
        </p:nvSpPr>
        <p:spPr bwMode="auto">
          <a:xfrm>
            <a:off x="827584" y="1491899"/>
            <a:ext cx="2232248" cy="1440160"/>
          </a:xfrm>
          <a:prstGeom prst="rect">
            <a:avLst/>
          </a:prstGeom>
          <a:ln w="381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Temperature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4129B5-A9C7-B544-9A5E-03854F8AB4B9}"/>
              </a:ext>
            </a:extLst>
          </p:cNvPr>
          <p:cNvSpPr/>
          <p:nvPr/>
        </p:nvSpPr>
        <p:spPr bwMode="auto">
          <a:xfrm>
            <a:off x="831449" y="3148083"/>
            <a:ext cx="2232248" cy="1440160"/>
          </a:xfrm>
          <a:prstGeom prst="rect">
            <a:avLst/>
          </a:prstGeom>
          <a:ln w="38100">
            <a:solidFill>
              <a:srgbClr val="92D05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GB" sz="2400" b="1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Water Quality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CDCBC-A987-CE4A-9AE1-56C3E6F58E1C}"/>
              </a:ext>
            </a:extLst>
          </p:cNvPr>
          <p:cNvSpPr/>
          <p:nvPr/>
        </p:nvSpPr>
        <p:spPr bwMode="auto">
          <a:xfrm>
            <a:off x="3491880" y="1503150"/>
            <a:ext cx="2232248" cy="1440160"/>
          </a:xfrm>
          <a:prstGeom prst="rect">
            <a:avLst/>
          </a:prstGeom>
          <a:ln w="381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Standing Water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577C7A-0887-324F-95A1-5DA22F93EFDA}"/>
              </a:ext>
            </a:extLst>
          </p:cNvPr>
          <p:cNvSpPr/>
          <p:nvPr/>
        </p:nvSpPr>
        <p:spPr bwMode="auto">
          <a:xfrm>
            <a:off x="3491880" y="3148083"/>
            <a:ext cx="2232248" cy="1440160"/>
          </a:xfrm>
          <a:prstGeom prst="rect">
            <a:avLst/>
          </a:prstGeom>
          <a:ln w="38100">
            <a:solidFill>
              <a:srgbClr val="92D05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Land use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162CED-A288-7748-A77A-33218FB116BF}"/>
              </a:ext>
            </a:extLst>
          </p:cNvPr>
          <p:cNvSpPr/>
          <p:nvPr/>
        </p:nvSpPr>
        <p:spPr bwMode="auto">
          <a:xfrm>
            <a:off x="6156176" y="1503150"/>
            <a:ext cx="2232248" cy="1440160"/>
          </a:xfrm>
          <a:prstGeom prst="rect">
            <a:avLst/>
          </a:prstGeom>
          <a:ln w="381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Elevation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551D19-0ED5-7F48-8D90-A3BAD660D6F9}"/>
              </a:ext>
            </a:extLst>
          </p:cNvPr>
          <p:cNvSpPr/>
          <p:nvPr/>
        </p:nvSpPr>
        <p:spPr bwMode="auto">
          <a:xfrm>
            <a:off x="6156176" y="3148083"/>
            <a:ext cx="2232248" cy="1440160"/>
          </a:xfrm>
          <a:prstGeom prst="rect">
            <a:avLst/>
          </a:prstGeom>
          <a:ln w="38100">
            <a:solidFill>
              <a:srgbClr val="92D05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Buffer Zone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54473-3F5B-874D-B1D6-D550C23E68E3}"/>
              </a:ext>
            </a:extLst>
          </p:cNvPr>
          <p:cNvSpPr txBox="1"/>
          <p:nvPr/>
        </p:nvSpPr>
        <p:spPr>
          <a:xfrm>
            <a:off x="448065" y="836712"/>
            <a:ext cx="8319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cap="small" dirty="0">
                <a:solidFill>
                  <a:schemeClr val="tx1"/>
                </a:solidFill>
              </a:rPr>
              <a:t>Main factors affecting Malaria outbreaks:</a:t>
            </a:r>
            <a:endParaRPr lang="en-US" sz="1800" b="1" cap="small" dirty="0">
              <a:solidFill>
                <a:schemeClr val="tx1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D85E0D-DC85-7243-A9D6-B646C7180878}"/>
              </a:ext>
            </a:extLst>
          </p:cNvPr>
          <p:cNvSpPr txBox="1"/>
          <p:nvPr/>
        </p:nvSpPr>
        <p:spPr>
          <a:xfrm>
            <a:off x="647564" y="4781765"/>
            <a:ext cx="259228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GB" sz="1800" dirty="0">
                <a:solidFill>
                  <a:schemeClr val="tx1"/>
                </a:solidFill>
              </a:rPr>
              <a:t>Different species thrive different in various water quality states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8C09C1-EFD4-DE44-AA4C-7CD1066E8B89}"/>
              </a:ext>
            </a:extLst>
          </p:cNvPr>
          <p:cNvSpPr txBox="1"/>
          <p:nvPr/>
        </p:nvSpPr>
        <p:spPr>
          <a:xfrm>
            <a:off x="3689901" y="5058764"/>
            <a:ext cx="18362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800" dirty="0">
                <a:solidFill>
                  <a:schemeClr val="tx1"/>
                </a:solidFill>
              </a:rPr>
              <a:t>Urban v/s rural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120E17-8B3C-4B41-8ACB-8C0A77806B0F}"/>
              </a:ext>
            </a:extLst>
          </p:cNvPr>
          <p:cNvSpPr txBox="1"/>
          <p:nvPr/>
        </p:nvSpPr>
        <p:spPr>
          <a:xfrm>
            <a:off x="5976156" y="4781765"/>
            <a:ext cx="259228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GB" sz="1800" dirty="0">
                <a:solidFill>
                  <a:schemeClr val="tx1"/>
                </a:solidFill>
              </a:rPr>
              <a:t>Distance from possible zones of contamination (750m buffer zone)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0C7D8-CE04-824E-9DA7-827BE5B7E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445" y="2705619"/>
            <a:ext cx="5244784" cy="3368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D9599-C2F7-7640-85E1-6BF43850B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07"/>
          <a:stretch/>
        </p:blipFill>
        <p:spPr>
          <a:xfrm>
            <a:off x="5607550" y="3849918"/>
            <a:ext cx="3364101" cy="2223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DDAD2A-14F9-E748-B50B-BE0AEAC39475}"/>
              </a:ext>
            </a:extLst>
          </p:cNvPr>
          <p:cNvSpPr txBox="1"/>
          <p:nvPr/>
        </p:nvSpPr>
        <p:spPr>
          <a:xfrm>
            <a:off x="7737252" y="6104136"/>
            <a:ext cx="1302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Sentinel 1 - ESA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F81E82-ADD3-0545-939D-D7856C346C1A}"/>
              </a:ext>
            </a:extLst>
          </p:cNvPr>
          <p:cNvSpPr txBox="1"/>
          <p:nvPr/>
        </p:nvSpPr>
        <p:spPr>
          <a:xfrm>
            <a:off x="7816182" y="6102368"/>
            <a:ext cx="1204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Land use data</a:t>
            </a:r>
          </a:p>
        </p:txBody>
      </p:sp>
    </p:spTree>
    <p:extLst>
      <p:ext uri="{BB962C8B-B14F-4D97-AF65-F5344CB8AC3E}">
        <p14:creationId xmlns:p14="http://schemas.microsoft.com/office/powerpoint/2010/main" val="60630722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23" grpId="0"/>
      <p:bldP spid="23" grpId="1"/>
      <p:bldP spid="24" grpId="0"/>
      <p:bldP spid="2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B7DBC1-865F-9F4D-B1E1-1D83DB1DD1A2}"/>
              </a:ext>
            </a:extLst>
          </p:cNvPr>
          <p:cNvSpPr/>
          <p:nvPr/>
        </p:nvSpPr>
        <p:spPr bwMode="auto">
          <a:xfrm>
            <a:off x="827584" y="1491899"/>
            <a:ext cx="2232248" cy="1440160"/>
          </a:xfrm>
          <a:prstGeom prst="rect">
            <a:avLst/>
          </a:prstGeom>
          <a:ln w="381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Temperature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4129B5-A9C7-B544-9A5E-03854F8AB4B9}"/>
              </a:ext>
            </a:extLst>
          </p:cNvPr>
          <p:cNvSpPr/>
          <p:nvPr/>
        </p:nvSpPr>
        <p:spPr bwMode="auto">
          <a:xfrm>
            <a:off x="831449" y="3148083"/>
            <a:ext cx="2232248" cy="1440160"/>
          </a:xfrm>
          <a:prstGeom prst="rect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GB" sz="2400" b="1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Water Quality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CDCBC-A987-CE4A-9AE1-56C3E6F58E1C}"/>
              </a:ext>
            </a:extLst>
          </p:cNvPr>
          <p:cNvSpPr/>
          <p:nvPr/>
        </p:nvSpPr>
        <p:spPr bwMode="auto">
          <a:xfrm>
            <a:off x="3491880" y="1503150"/>
            <a:ext cx="2232248" cy="1440160"/>
          </a:xfrm>
          <a:prstGeom prst="rect">
            <a:avLst/>
          </a:prstGeom>
          <a:ln w="381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Standing Water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577C7A-0887-324F-95A1-5DA22F93EFDA}"/>
              </a:ext>
            </a:extLst>
          </p:cNvPr>
          <p:cNvSpPr/>
          <p:nvPr/>
        </p:nvSpPr>
        <p:spPr bwMode="auto">
          <a:xfrm>
            <a:off x="3491880" y="3148083"/>
            <a:ext cx="2232248" cy="1440160"/>
          </a:xfrm>
          <a:prstGeom prst="rect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Land use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162CED-A288-7748-A77A-33218FB116BF}"/>
              </a:ext>
            </a:extLst>
          </p:cNvPr>
          <p:cNvSpPr/>
          <p:nvPr/>
        </p:nvSpPr>
        <p:spPr bwMode="auto">
          <a:xfrm>
            <a:off x="6156176" y="1503150"/>
            <a:ext cx="2232248" cy="1440160"/>
          </a:xfrm>
          <a:prstGeom prst="rect">
            <a:avLst/>
          </a:prstGeom>
          <a:ln w="381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Elevation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551D19-0ED5-7F48-8D90-A3BAD660D6F9}"/>
              </a:ext>
            </a:extLst>
          </p:cNvPr>
          <p:cNvSpPr/>
          <p:nvPr/>
        </p:nvSpPr>
        <p:spPr bwMode="auto">
          <a:xfrm>
            <a:off x="6156176" y="3148083"/>
            <a:ext cx="2232248" cy="1440160"/>
          </a:xfrm>
          <a:prstGeom prst="rect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Buffer Zone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54473-3F5B-874D-B1D6-D550C23E68E3}"/>
              </a:ext>
            </a:extLst>
          </p:cNvPr>
          <p:cNvSpPr txBox="1"/>
          <p:nvPr/>
        </p:nvSpPr>
        <p:spPr>
          <a:xfrm>
            <a:off x="448065" y="836712"/>
            <a:ext cx="8319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cap="small" dirty="0">
                <a:solidFill>
                  <a:schemeClr val="tx1"/>
                </a:solidFill>
              </a:rPr>
              <a:t>Main factors affecting Malaria outbreaks:</a:t>
            </a:r>
            <a:endParaRPr lang="en-US" sz="1800" b="1" cap="small" dirty="0">
              <a:solidFill>
                <a:schemeClr val="tx1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D85E0D-DC85-7243-A9D6-B646C7180878}"/>
              </a:ext>
            </a:extLst>
          </p:cNvPr>
          <p:cNvSpPr txBox="1"/>
          <p:nvPr/>
        </p:nvSpPr>
        <p:spPr>
          <a:xfrm>
            <a:off x="647564" y="4781765"/>
            <a:ext cx="259228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GB" sz="1800" dirty="0">
                <a:solidFill>
                  <a:schemeClr val="tx1"/>
                </a:solidFill>
              </a:rPr>
              <a:t>Different species thrive different in various water quality states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8C09C1-EFD4-DE44-AA4C-7CD1066E8B89}"/>
              </a:ext>
            </a:extLst>
          </p:cNvPr>
          <p:cNvSpPr txBox="1"/>
          <p:nvPr/>
        </p:nvSpPr>
        <p:spPr>
          <a:xfrm>
            <a:off x="3689901" y="5058764"/>
            <a:ext cx="18362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800" dirty="0">
                <a:solidFill>
                  <a:schemeClr val="tx1"/>
                </a:solidFill>
              </a:rPr>
              <a:t>Urban v/s rural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120E17-8B3C-4B41-8ACB-8C0A77806B0F}"/>
              </a:ext>
            </a:extLst>
          </p:cNvPr>
          <p:cNvSpPr txBox="1"/>
          <p:nvPr/>
        </p:nvSpPr>
        <p:spPr>
          <a:xfrm>
            <a:off x="5976156" y="4781765"/>
            <a:ext cx="259228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GB" sz="1800" dirty="0">
                <a:solidFill>
                  <a:schemeClr val="tx1"/>
                </a:solidFill>
              </a:rPr>
              <a:t>Distance from possible zones of contamination (750m buffer zone)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48E24-3C89-EE4C-A52A-E33C4FC816FA}"/>
              </a:ext>
            </a:extLst>
          </p:cNvPr>
          <p:cNvSpPr txBox="1"/>
          <p:nvPr/>
        </p:nvSpPr>
        <p:spPr>
          <a:xfrm>
            <a:off x="2192287" y="1524854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chemeClr val="tx1"/>
                </a:solidFill>
              </a:rPr>
              <a:t>EO data ✔️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8EA8ED-B4FC-624B-A08A-E06A73BC138D}"/>
              </a:ext>
            </a:extLst>
          </p:cNvPr>
          <p:cNvSpPr txBox="1"/>
          <p:nvPr/>
        </p:nvSpPr>
        <p:spPr>
          <a:xfrm>
            <a:off x="4856583" y="1524853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chemeClr val="tx1"/>
                </a:solidFill>
              </a:rPr>
              <a:t>EO data ✔️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CB320-BC0D-8241-A2DF-C59CBAE97C11}"/>
              </a:ext>
            </a:extLst>
          </p:cNvPr>
          <p:cNvSpPr txBox="1"/>
          <p:nvPr/>
        </p:nvSpPr>
        <p:spPr>
          <a:xfrm>
            <a:off x="7520879" y="1524852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chemeClr val="tx1"/>
                </a:solidFill>
              </a:rPr>
              <a:t>EO data ✔️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B4A37B-EB21-9C4D-8DA1-1CDF97124FBA}"/>
              </a:ext>
            </a:extLst>
          </p:cNvPr>
          <p:cNvSpPr txBox="1"/>
          <p:nvPr/>
        </p:nvSpPr>
        <p:spPr>
          <a:xfrm>
            <a:off x="4856583" y="3182383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chemeClr val="tx1"/>
                </a:solidFill>
              </a:rPr>
              <a:t>EO data ✔️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996001-081B-FA49-AAD4-1886EE38853D}"/>
              </a:ext>
            </a:extLst>
          </p:cNvPr>
          <p:cNvSpPr txBox="1"/>
          <p:nvPr/>
        </p:nvSpPr>
        <p:spPr>
          <a:xfrm>
            <a:off x="1818787" y="3182382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chemeClr val="tx1"/>
                </a:solidFill>
              </a:rPr>
              <a:t>Possibly EO data 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BFA414-68C1-224A-B3E1-B0EF80B5CDC3}"/>
              </a:ext>
            </a:extLst>
          </p:cNvPr>
          <p:cNvSpPr txBox="1"/>
          <p:nvPr/>
        </p:nvSpPr>
        <p:spPr>
          <a:xfrm>
            <a:off x="7203484" y="318238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chemeClr val="tx1"/>
                </a:solidFill>
              </a:rPr>
              <a:t>Specific local EO</a:t>
            </a:r>
          </a:p>
        </p:txBody>
      </p:sp>
    </p:spTree>
    <p:extLst>
      <p:ext uri="{BB962C8B-B14F-4D97-AF65-F5344CB8AC3E}">
        <p14:creationId xmlns:p14="http://schemas.microsoft.com/office/powerpoint/2010/main" val="29195858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B7DBC1-865F-9F4D-B1E1-1D83DB1DD1A2}"/>
              </a:ext>
            </a:extLst>
          </p:cNvPr>
          <p:cNvSpPr/>
          <p:nvPr/>
        </p:nvSpPr>
        <p:spPr bwMode="auto">
          <a:xfrm>
            <a:off x="827584" y="1491899"/>
            <a:ext cx="2232248" cy="1440160"/>
          </a:xfrm>
          <a:prstGeom prst="rect">
            <a:avLst/>
          </a:prstGeom>
          <a:ln w="381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Temperature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4129B5-A9C7-B544-9A5E-03854F8AB4B9}"/>
              </a:ext>
            </a:extLst>
          </p:cNvPr>
          <p:cNvSpPr/>
          <p:nvPr/>
        </p:nvSpPr>
        <p:spPr bwMode="auto">
          <a:xfrm>
            <a:off x="831449" y="3148083"/>
            <a:ext cx="2232248" cy="1440160"/>
          </a:xfrm>
          <a:prstGeom prst="rect">
            <a:avLst/>
          </a:prstGeom>
          <a:ln w="381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GB" sz="2400" b="1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Water Quality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CDCBC-A987-CE4A-9AE1-56C3E6F58E1C}"/>
              </a:ext>
            </a:extLst>
          </p:cNvPr>
          <p:cNvSpPr/>
          <p:nvPr/>
        </p:nvSpPr>
        <p:spPr bwMode="auto">
          <a:xfrm>
            <a:off x="3491880" y="1503150"/>
            <a:ext cx="2232248" cy="1440160"/>
          </a:xfrm>
          <a:prstGeom prst="rect">
            <a:avLst/>
          </a:prstGeom>
          <a:ln w="381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Standing Water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577C7A-0887-324F-95A1-5DA22F93EFDA}"/>
              </a:ext>
            </a:extLst>
          </p:cNvPr>
          <p:cNvSpPr/>
          <p:nvPr/>
        </p:nvSpPr>
        <p:spPr bwMode="auto">
          <a:xfrm>
            <a:off x="3491880" y="3148083"/>
            <a:ext cx="2232248" cy="1440160"/>
          </a:xfrm>
          <a:prstGeom prst="rect">
            <a:avLst/>
          </a:prstGeom>
          <a:ln w="381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Land use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162CED-A288-7748-A77A-33218FB116BF}"/>
              </a:ext>
            </a:extLst>
          </p:cNvPr>
          <p:cNvSpPr/>
          <p:nvPr/>
        </p:nvSpPr>
        <p:spPr bwMode="auto">
          <a:xfrm>
            <a:off x="6156176" y="1503150"/>
            <a:ext cx="2232248" cy="1440160"/>
          </a:xfrm>
          <a:prstGeom prst="rect">
            <a:avLst/>
          </a:prstGeom>
          <a:ln w="381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Elevation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551D19-0ED5-7F48-8D90-A3BAD660D6F9}"/>
              </a:ext>
            </a:extLst>
          </p:cNvPr>
          <p:cNvSpPr/>
          <p:nvPr/>
        </p:nvSpPr>
        <p:spPr bwMode="auto">
          <a:xfrm>
            <a:off x="6156176" y="3148083"/>
            <a:ext cx="2232248" cy="1440160"/>
          </a:xfrm>
          <a:prstGeom prst="rect">
            <a:avLst/>
          </a:prstGeom>
          <a:ln w="38100"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GB" b="1" i="1" dirty="0">
                <a:solidFill>
                  <a:srgbClr val="C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Buffer Zone</a:t>
            </a:r>
            <a:endParaRPr kumimoji="0" lang="en-GB" sz="2400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54473-3F5B-874D-B1D6-D550C23E68E3}"/>
              </a:ext>
            </a:extLst>
          </p:cNvPr>
          <p:cNvSpPr txBox="1"/>
          <p:nvPr/>
        </p:nvSpPr>
        <p:spPr>
          <a:xfrm>
            <a:off x="448065" y="836712"/>
            <a:ext cx="8319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cap="small" dirty="0">
                <a:solidFill>
                  <a:schemeClr val="tx1"/>
                </a:solidFill>
              </a:rPr>
              <a:t>Main factors affecting Malaria outbreaks:</a:t>
            </a:r>
            <a:endParaRPr lang="en-US" sz="1800" b="1" cap="small" dirty="0">
              <a:solidFill>
                <a:schemeClr val="tx1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5659586-65C0-9440-AA77-77FF43688BAE}"/>
              </a:ext>
            </a:extLst>
          </p:cNvPr>
          <p:cNvSpPr/>
          <p:nvPr/>
        </p:nvSpPr>
        <p:spPr bwMode="auto">
          <a:xfrm>
            <a:off x="462383" y="1377851"/>
            <a:ext cx="5544616" cy="1770232"/>
          </a:xfrm>
          <a:prstGeom prst="ellipse">
            <a:avLst/>
          </a:prstGeom>
          <a:noFill/>
          <a:ln w="76200">
            <a:solidFill>
              <a:srgbClr val="92D05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4B4CAD-5827-7547-A324-7FC2B947D65D}"/>
              </a:ext>
            </a:extLst>
          </p:cNvPr>
          <p:cNvSpPr txBox="1"/>
          <p:nvPr/>
        </p:nvSpPr>
        <p:spPr>
          <a:xfrm>
            <a:off x="2192287" y="1524854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chemeClr val="tx1"/>
                </a:solidFill>
              </a:rPr>
              <a:t>EO data ✔️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5C757-1ED2-EF45-A86B-9E1D4F5D01B0}"/>
              </a:ext>
            </a:extLst>
          </p:cNvPr>
          <p:cNvSpPr txBox="1"/>
          <p:nvPr/>
        </p:nvSpPr>
        <p:spPr>
          <a:xfrm>
            <a:off x="4856583" y="1524853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chemeClr val="tx1"/>
                </a:solidFill>
              </a:rPr>
              <a:t>EO data ✔️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ACAC80-F58E-E742-8FC8-246B2FC5FF19}"/>
              </a:ext>
            </a:extLst>
          </p:cNvPr>
          <p:cNvSpPr txBox="1"/>
          <p:nvPr/>
        </p:nvSpPr>
        <p:spPr>
          <a:xfrm>
            <a:off x="7520879" y="1524852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chemeClr val="tx1"/>
                </a:solidFill>
              </a:rPr>
              <a:t>EO data ✔️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30D44D-EE38-C540-A20D-32B6A8320AED}"/>
              </a:ext>
            </a:extLst>
          </p:cNvPr>
          <p:cNvSpPr txBox="1"/>
          <p:nvPr/>
        </p:nvSpPr>
        <p:spPr>
          <a:xfrm>
            <a:off x="4856583" y="3182383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chemeClr val="tx1"/>
                </a:solidFill>
              </a:rPr>
              <a:t>EO data ✔️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BDCE5F-C1C9-324A-9377-5A2D4EAD048C}"/>
              </a:ext>
            </a:extLst>
          </p:cNvPr>
          <p:cNvSpPr txBox="1"/>
          <p:nvPr/>
        </p:nvSpPr>
        <p:spPr>
          <a:xfrm>
            <a:off x="1818787" y="3182382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chemeClr val="tx1"/>
                </a:solidFill>
              </a:rPr>
              <a:t>Possibly EO data ️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28A7AF-7F20-2A43-B488-E23BBFFEA67E}"/>
              </a:ext>
            </a:extLst>
          </p:cNvPr>
          <p:cNvSpPr txBox="1"/>
          <p:nvPr/>
        </p:nvSpPr>
        <p:spPr>
          <a:xfrm>
            <a:off x="7203484" y="318238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chemeClr val="tx1"/>
                </a:solidFill>
              </a:rPr>
              <a:t>Specific local 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46598-DB56-E248-8F40-EC7805BA753F}"/>
              </a:ext>
            </a:extLst>
          </p:cNvPr>
          <p:cNvSpPr txBox="1"/>
          <p:nvPr/>
        </p:nvSpPr>
        <p:spPr>
          <a:xfrm>
            <a:off x="994416" y="4918315"/>
            <a:ext cx="7724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chemeClr val="tx1"/>
                </a:solidFill>
              </a:rPr>
              <a:t>Have data for these two factors, and have located several places of recent malaria outbreaks from newspaper clippings with reported number and approximate timelines</a:t>
            </a:r>
          </a:p>
        </p:txBody>
      </p:sp>
    </p:spTree>
    <p:extLst>
      <p:ext uri="{BB962C8B-B14F-4D97-AF65-F5344CB8AC3E}">
        <p14:creationId xmlns:p14="http://schemas.microsoft.com/office/powerpoint/2010/main" val="1895550524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154488" y="3722688"/>
            <a:ext cx="18573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ea typeface="ＭＳ Ｐゴシック" charset="0"/>
            </a:endParaRPr>
          </a:p>
        </p:txBody>
      </p:sp>
      <p:grpSp>
        <p:nvGrpSpPr>
          <p:cNvPr id="10244" name="Group 3"/>
          <p:cNvGrpSpPr>
            <a:grpSpLocks/>
          </p:cNvGrpSpPr>
          <p:nvPr/>
        </p:nvGrpSpPr>
        <p:grpSpPr bwMode="auto">
          <a:xfrm>
            <a:off x="1009650" y="1155700"/>
            <a:ext cx="7067550" cy="5813425"/>
            <a:chOff x="636" y="728"/>
            <a:chExt cx="4452" cy="3662"/>
          </a:xfrm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3200000">
              <a:off x="1286" y="3661"/>
              <a:ext cx="917" cy="4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grpSp>
          <p:nvGrpSpPr>
            <p:cNvPr id="10246" name="Group 5"/>
            <p:cNvGrpSpPr>
              <a:grpSpLocks/>
            </p:cNvGrpSpPr>
            <p:nvPr/>
          </p:nvGrpSpPr>
          <p:grpSpPr bwMode="auto">
            <a:xfrm>
              <a:off x="636" y="728"/>
              <a:ext cx="4452" cy="3178"/>
              <a:chOff x="636" y="728"/>
              <a:chExt cx="4452" cy="3178"/>
            </a:xfrm>
          </p:grpSpPr>
          <p:sp>
            <p:nvSpPr>
              <p:cNvPr id="8198" name="Freeform 6"/>
              <p:cNvSpPr>
                <a:spLocks/>
              </p:cNvSpPr>
              <p:nvPr/>
            </p:nvSpPr>
            <p:spPr bwMode="auto">
              <a:xfrm>
                <a:off x="1875" y="2451"/>
                <a:ext cx="693" cy="1010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T0" fmla="*/ 1219576 w 1218192"/>
                  <a:gd name="T1" fmla="*/ 1779253 h 1503360"/>
                  <a:gd name="T2" fmla="*/ 259484 w 1218192"/>
                  <a:gd name="T3" fmla="*/ 1124815 h 1503360"/>
                  <a:gd name="T4" fmla="*/ 0 w 1218192"/>
                  <a:gd name="T5" fmla="*/ 0 h 1503360"/>
                  <a:gd name="T6" fmla="*/ 0 w 1218192"/>
                  <a:gd name="T7" fmla="*/ 0 h 1503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8192" h="1503360">
                    <a:moveTo>
                      <a:pt x="1218192" y="1503360"/>
                    </a:moveTo>
                    <a:cubicBezTo>
                      <a:pt x="840207" y="1352160"/>
                      <a:pt x="462222" y="1200960"/>
                      <a:pt x="259190" y="950400"/>
                    </a:cubicBezTo>
                    <a:cubicBezTo>
                      <a:pt x="56158" y="699840"/>
                      <a:pt x="0" y="0"/>
                      <a:pt x="0" y="0"/>
                    </a:cubicBezTo>
                  </a:path>
                </a:pathLst>
              </a:custGeom>
              <a:noFill/>
              <a:ln w="187200" cap="flat">
                <a:solidFill>
                  <a:srgbClr val="D9D9D9"/>
                </a:solidFill>
                <a:round/>
                <a:headEnd/>
                <a:tailEnd type="arrow" w="med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a typeface="ＭＳ Ｐゴシック" charset="0"/>
                </a:endParaRPr>
              </a:p>
            </p:txBody>
          </p:sp>
          <p:pic>
            <p:nvPicPr>
              <p:cNvPr id="8199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5" y="2180"/>
                <a:ext cx="1104" cy="9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200" name="Freeform 8"/>
              <p:cNvSpPr>
                <a:spLocks/>
              </p:cNvSpPr>
              <p:nvPr/>
            </p:nvSpPr>
            <p:spPr bwMode="auto">
              <a:xfrm>
                <a:off x="3496" y="2154"/>
                <a:ext cx="608" cy="1254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59233 0 0"/>
                  <a:gd name="G6" fmla="+- 59233 0 0"/>
                  <a:gd name="T0" fmla="*/ 914470 w 870696"/>
                  <a:gd name="T1" fmla="*/ 0 h 2090880"/>
                  <a:gd name="T2" fmla="*/ 999537 w 870696"/>
                  <a:gd name="T3" fmla="*/ 1358304 h 2090880"/>
                  <a:gd name="T4" fmla="*/ 0 w 870696"/>
                  <a:gd name="T5" fmla="*/ 2206105 h 2090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70696" h="2090880">
                    <a:moveTo>
                      <a:pt x="743011" y="0"/>
                    </a:moveTo>
                    <a:cubicBezTo>
                      <a:pt x="839487" y="469440"/>
                      <a:pt x="935963" y="938880"/>
                      <a:pt x="812128" y="1287360"/>
                    </a:cubicBezTo>
                    <a:cubicBezTo>
                      <a:pt x="688293" y="1635840"/>
                      <a:pt x="0" y="2090880"/>
                      <a:pt x="0" y="2090880"/>
                    </a:cubicBezTo>
                  </a:path>
                </a:pathLst>
              </a:custGeom>
              <a:noFill/>
              <a:ln w="187200" cap="flat">
                <a:solidFill>
                  <a:srgbClr val="D9D9D9"/>
                </a:solidFill>
                <a:round/>
                <a:headEnd/>
                <a:tailEnd type="arrow" w="med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a typeface="ＭＳ Ｐゴシック" charset="0"/>
                </a:endParaRPr>
              </a:p>
            </p:txBody>
          </p:sp>
          <p:sp>
            <p:nvSpPr>
              <p:cNvPr id="8201" name="Oval 9"/>
              <p:cNvSpPr>
                <a:spLocks noChangeArrowheads="1"/>
              </p:cNvSpPr>
              <p:nvPr/>
            </p:nvSpPr>
            <p:spPr bwMode="auto">
              <a:xfrm>
                <a:off x="1468" y="845"/>
                <a:ext cx="3065" cy="3061"/>
              </a:xfrm>
              <a:prstGeom prst="ellipse">
                <a:avLst/>
              </a:prstGeom>
              <a:noFill/>
              <a:ln w="177840" cap="sq">
                <a:solidFill>
                  <a:srgbClr val="BFBFB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a typeface="ＭＳ Ｐゴシック" charset="0"/>
                </a:endParaRPr>
              </a:p>
            </p:txBody>
          </p:sp>
          <p:pic>
            <p:nvPicPr>
              <p:cNvPr id="8202" name="Picture 1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260000">
                <a:off x="666" y="1066"/>
                <a:ext cx="1263" cy="5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8203" name="Picture 1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000000">
                <a:off x="4221" y="989"/>
                <a:ext cx="868" cy="4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8204" name="Picture 1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8" y="1381"/>
                <a:ext cx="543" cy="6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8205" name="Picture 13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4" y="3048"/>
                <a:ext cx="615" cy="6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255" name="Group 14"/>
              <p:cNvGrpSpPr>
                <a:grpSpLocks/>
              </p:cNvGrpSpPr>
              <p:nvPr/>
            </p:nvGrpSpPr>
            <p:grpSpPr bwMode="auto">
              <a:xfrm>
                <a:off x="3865" y="2697"/>
                <a:ext cx="195" cy="164"/>
                <a:chOff x="3865" y="2697"/>
                <a:chExt cx="195" cy="164"/>
              </a:xfrm>
            </p:grpSpPr>
            <p:pic>
              <p:nvPicPr>
                <p:cNvPr id="8207" name="Picture 15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9" y="2697"/>
                  <a:ext cx="8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08" name="Picture 16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71" y="2774"/>
                  <a:ext cx="8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09" name="Picture 17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65" y="2787"/>
                  <a:ext cx="8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256" name="Group 18"/>
              <p:cNvGrpSpPr>
                <a:grpSpLocks/>
              </p:cNvGrpSpPr>
              <p:nvPr/>
            </p:nvGrpSpPr>
            <p:grpSpPr bwMode="auto">
              <a:xfrm>
                <a:off x="3907" y="2180"/>
                <a:ext cx="224" cy="198"/>
                <a:chOff x="3907" y="2180"/>
                <a:chExt cx="224" cy="198"/>
              </a:xfrm>
            </p:grpSpPr>
            <p:pic>
              <p:nvPicPr>
                <p:cNvPr id="8211" name="Picture 19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62" y="2180"/>
                  <a:ext cx="105" cy="1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12" name="Picture 20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6" y="2270"/>
                  <a:ext cx="105" cy="1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13" name="Picture 21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7" y="2274"/>
                  <a:ext cx="105" cy="1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257" name="Group 22"/>
              <p:cNvGrpSpPr>
                <a:grpSpLocks/>
              </p:cNvGrpSpPr>
              <p:nvPr/>
            </p:nvGrpSpPr>
            <p:grpSpPr bwMode="auto">
              <a:xfrm>
                <a:off x="4025" y="2512"/>
                <a:ext cx="257" cy="235"/>
                <a:chOff x="4025" y="2512"/>
                <a:chExt cx="257" cy="235"/>
              </a:xfrm>
            </p:grpSpPr>
            <p:pic>
              <p:nvPicPr>
                <p:cNvPr id="8215" name="Picture 23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5" y="2512"/>
                  <a:ext cx="115" cy="11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16" name="Picture 24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67" y="2512"/>
                  <a:ext cx="115" cy="11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17" name="Picture 25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07" y="2632"/>
                  <a:ext cx="115" cy="11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258" name="Group 26"/>
              <p:cNvGrpSpPr>
                <a:grpSpLocks/>
              </p:cNvGrpSpPr>
              <p:nvPr/>
            </p:nvGrpSpPr>
            <p:grpSpPr bwMode="auto">
              <a:xfrm>
                <a:off x="3886" y="2959"/>
                <a:ext cx="134" cy="151"/>
                <a:chOff x="3886" y="2959"/>
                <a:chExt cx="134" cy="151"/>
              </a:xfrm>
            </p:grpSpPr>
            <p:pic>
              <p:nvPicPr>
                <p:cNvPr id="8219" name="Picture 27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6" y="2974"/>
                  <a:ext cx="56" cy="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20" name="Picture 28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64" y="2959"/>
                  <a:ext cx="56" cy="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21" name="Picture 29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49" y="3054"/>
                  <a:ext cx="56" cy="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259" name="Group 30"/>
              <p:cNvGrpSpPr>
                <a:grpSpLocks/>
              </p:cNvGrpSpPr>
              <p:nvPr/>
            </p:nvGrpSpPr>
            <p:grpSpPr bwMode="auto">
              <a:xfrm>
                <a:off x="3676" y="3056"/>
                <a:ext cx="172" cy="153"/>
                <a:chOff x="3676" y="3056"/>
                <a:chExt cx="172" cy="153"/>
              </a:xfrm>
            </p:grpSpPr>
            <p:pic>
              <p:nvPicPr>
                <p:cNvPr id="8223" name="Picture 31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18" y="3056"/>
                  <a:ext cx="80" cy="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24" name="Picture 32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67" y="3124"/>
                  <a:ext cx="80" cy="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25" name="Picture 33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6" y="3128"/>
                  <a:ext cx="81" cy="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260" name="Group 34"/>
              <p:cNvGrpSpPr>
                <a:grpSpLocks/>
              </p:cNvGrpSpPr>
              <p:nvPr/>
            </p:nvGrpSpPr>
            <p:grpSpPr bwMode="auto">
              <a:xfrm>
                <a:off x="3492" y="3243"/>
                <a:ext cx="195" cy="165"/>
                <a:chOff x="3492" y="3243"/>
                <a:chExt cx="195" cy="165"/>
              </a:xfrm>
            </p:grpSpPr>
            <p:pic>
              <p:nvPicPr>
                <p:cNvPr id="8227" name="Picture 35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36" y="3243"/>
                  <a:ext cx="89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28" name="Picture 36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98" y="3321"/>
                  <a:ext cx="8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29" name="Picture 37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92" y="3333"/>
                  <a:ext cx="8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8230" name="Picture 38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880000">
                <a:off x="1796" y="2956"/>
                <a:ext cx="1033" cy="7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8231" name="Picture 39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2" y="2687"/>
                <a:ext cx="761" cy="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8232" name="Freeform 40"/>
              <p:cNvSpPr>
                <a:spLocks/>
              </p:cNvSpPr>
              <p:nvPr/>
            </p:nvSpPr>
            <p:spPr bwMode="auto">
              <a:xfrm>
                <a:off x="2049" y="1269"/>
                <a:ext cx="1566" cy="315"/>
              </a:xfrm>
              <a:custGeom>
                <a:avLst/>
                <a:gdLst>
                  <a:gd name="G0" fmla="+- 7518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T0" fmla="*/ 0 w 2753599"/>
                  <a:gd name="T1" fmla="*/ 7520 h 557702"/>
                  <a:gd name="T2" fmla="*/ 1517284 w 2753599"/>
                  <a:gd name="T3" fmla="*/ 69273 h 557702"/>
                  <a:gd name="T4" fmla="*/ 2646426 w 2753599"/>
                  <a:gd name="T5" fmla="*/ 510361 h 557702"/>
                  <a:gd name="T6" fmla="*/ 2708176 w 2753599"/>
                  <a:gd name="T7" fmla="*/ 545647 h 557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3599" h="557702">
                    <a:moveTo>
                      <a:pt x="0" y="7518"/>
                    </a:moveTo>
                    <a:cubicBezTo>
                      <a:pt x="538012" y="-3506"/>
                      <a:pt x="1076024" y="-14529"/>
                      <a:pt x="1517017" y="69253"/>
                    </a:cubicBezTo>
                    <a:cubicBezTo>
                      <a:pt x="1958010" y="153035"/>
                      <a:pt x="2447514" y="430839"/>
                      <a:pt x="2645961" y="510211"/>
                    </a:cubicBezTo>
                    <a:cubicBezTo>
                      <a:pt x="2844408" y="589583"/>
                      <a:pt x="2707700" y="545487"/>
                      <a:pt x="2707700" y="545487"/>
                    </a:cubicBezTo>
                  </a:path>
                </a:pathLst>
              </a:custGeom>
              <a:noFill/>
              <a:ln w="187200" cap="flat">
                <a:solidFill>
                  <a:srgbClr val="D9D9D9"/>
                </a:solidFill>
                <a:round/>
                <a:headEnd/>
                <a:tailEnd type="arrow" w="med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a typeface="ＭＳ Ｐゴシック" charset="0"/>
                </a:endParaRPr>
              </a:p>
            </p:txBody>
          </p:sp>
          <p:grpSp>
            <p:nvGrpSpPr>
              <p:cNvPr id="10264" name="Group 41"/>
              <p:cNvGrpSpPr>
                <a:grpSpLocks/>
              </p:cNvGrpSpPr>
              <p:nvPr/>
            </p:nvGrpSpPr>
            <p:grpSpPr bwMode="auto">
              <a:xfrm>
                <a:off x="1797" y="1075"/>
                <a:ext cx="1696" cy="576"/>
                <a:chOff x="1797" y="1075"/>
                <a:chExt cx="1696" cy="576"/>
              </a:xfrm>
            </p:grpSpPr>
            <p:pic>
              <p:nvPicPr>
                <p:cNvPr id="8234" name="Picture 42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32" y="1176"/>
                  <a:ext cx="56" cy="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35" name="Picture 43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3" y="1398"/>
                  <a:ext cx="51" cy="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36" name="Picture 44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19" y="1255"/>
                  <a:ext cx="8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37" name="Picture 45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58" y="1227"/>
                  <a:ext cx="56" cy="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38" name="Picture 46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2" y="1275"/>
                  <a:ext cx="65" cy="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39" name="Picture 47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9" y="1176"/>
                  <a:ext cx="65" cy="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40" name="Picture 48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14" y="1135"/>
                  <a:ext cx="105" cy="1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41" name="Picture 49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31" y="1454"/>
                  <a:ext cx="58" cy="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42" name="Picture 50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3" y="1267"/>
                  <a:ext cx="115" cy="1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43" name="Picture 51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56" y="1329"/>
                  <a:ext cx="50" cy="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44" name="Picture 52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38" y="1357"/>
                  <a:ext cx="105" cy="1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45" name="Picture 53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26" y="1382"/>
                  <a:ext cx="8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46" name="Picture 54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56" y="1437"/>
                  <a:ext cx="56" cy="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47" name="Picture 55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43" y="1515"/>
                  <a:ext cx="8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48" name="Picture 56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40" y="1396"/>
                  <a:ext cx="105" cy="1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49" name="Picture 57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88" y="1547"/>
                  <a:ext cx="105" cy="1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50" name="Picture 58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57" y="1515"/>
                  <a:ext cx="105" cy="1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51" name="Picture 59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97" y="1487"/>
                  <a:ext cx="8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52" name="Picture 60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92" y="1267"/>
                  <a:ext cx="115" cy="1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53" name="Picture 61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9" y="1595"/>
                  <a:ext cx="56" cy="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54" name="Picture 62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97" y="1315"/>
                  <a:ext cx="8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55" name="Picture 63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34" y="1190"/>
                  <a:ext cx="105" cy="1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56" name="Picture 64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58" y="1315"/>
                  <a:ext cx="105" cy="1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57" name="Picture 65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5" y="1413"/>
                  <a:ext cx="88" cy="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58" name="Picture 66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2" y="1548"/>
                  <a:ext cx="51" cy="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59" name="Picture 67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50" y="1462"/>
                  <a:ext cx="105" cy="1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60" name="Picture 68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4" y="1075"/>
                  <a:ext cx="115" cy="1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8261" name="Picture 69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5" y="1946"/>
                <a:ext cx="399" cy="4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8262" name="Picture 70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4" y="1792"/>
                <a:ext cx="290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8263" name="Picture 71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5" y="1951"/>
                <a:ext cx="285" cy="3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73" name="CuadroTexto 13">
            <a:extLst>
              <a:ext uri="{FF2B5EF4-FFF2-40B4-BE49-F238E27FC236}">
                <a16:creationId xmlns:a16="http://schemas.microsoft.com/office/drawing/2014/main" id="{7CAC66CB-9CFC-FB48-85B3-698427EB1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7386" y="6021370"/>
            <a:ext cx="83450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i="1" dirty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Sentinel-6</a:t>
            </a:r>
          </a:p>
        </p:txBody>
      </p:sp>
      <p:sp>
        <p:nvSpPr>
          <p:cNvPr id="74" name="CuadroTexto 13">
            <a:extLst>
              <a:ext uri="{FF2B5EF4-FFF2-40B4-BE49-F238E27FC236}">
                <a16:creationId xmlns:a16="http://schemas.microsoft.com/office/drawing/2014/main" id="{8DBAA818-65EC-3B4E-92BC-0CB866300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6572" y="2620713"/>
            <a:ext cx="83450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i="1" dirty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Sentinel-1</a:t>
            </a:r>
          </a:p>
        </p:txBody>
      </p:sp>
      <p:sp>
        <p:nvSpPr>
          <p:cNvPr id="75" name="CuadroTexto 13">
            <a:extLst>
              <a:ext uri="{FF2B5EF4-FFF2-40B4-BE49-F238E27FC236}">
                <a16:creationId xmlns:a16="http://schemas.microsoft.com/office/drawing/2014/main" id="{DD7EDFE2-280B-594E-85AC-A6CA28A9F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206" y="1341134"/>
            <a:ext cx="83450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i="1" dirty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Sentinel-3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272AEF-15A5-C544-BC8F-0BD43EB1D1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4091"/>
          <a:stretch/>
        </p:blipFill>
        <p:spPr>
          <a:xfrm rot="5400000">
            <a:off x="5433973" y="2160976"/>
            <a:ext cx="4649162" cy="30039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805E20-0C6A-1443-A36B-0F3FF581B441}"/>
              </a:ext>
            </a:extLst>
          </p:cNvPr>
          <p:cNvSpPr/>
          <p:nvPr/>
        </p:nvSpPr>
        <p:spPr bwMode="auto">
          <a:xfrm>
            <a:off x="7136736" y="5697993"/>
            <a:ext cx="1291653" cy="288032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6B7E1-904D-9140-8C63-26199B67EF1B}"/>
              </a:ext>
            </a:extLst>
          </p:cNvPr>
          <p:cNvSpPr txBox="1"/>
          <p:nvPr/>
        </p:nvSpPr>
        <p:spPr>
          <a:xfrm>
            <a:off x="326141" y="1012086"/>
            <a:ext cx="8319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small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South African Locations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AE2CF4-B9B0-C740-BE18-827D93C97F0A}"/>
              </a:ext>
            </a:extLst>
          </p:cNvPr>
          <p:cNvSpPr/>
          <p:nvPr/>
        </p:nvSpPr>
        <p:spPr bwMode="auto">
          <a:xfrm>
            <a:off x="5715898" y="2393504"/>
            <a:ext cx="656302" cy="25202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30BD91-8CDD-F746-97B4-C14D30B372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10" t="43875" r="26330"/>
          <a:stretch/>
        </p:blipFill>
        <p:spPr>
          <a:xfrm rot="5400000">
            <a:off x="2006108" y="769350"/>
            <a:ext cx="2448272" cy="3672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BB8C71-CF5F-2F4F-BEBA-162516E05194}"/>
              </a:ext>
            </a:extLst>
          </p:cNvPr>
          <p:cNvSpPr txBox="1"/>
          <p:nvPr/>
        </p:nvSpPr>
        <p:spPr>
          <a:xfrm>
            <a:off x="19055" y="3957695"/>
            <a:ext cx="620912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800" b="1" i="1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Thabazimbi - POSITIVE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First reports, 14</a:t>
            </a:r>
            <a:r>
              <a:rPr lang="en-US" sz="1800" baseline="300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th</a:t>
            </a: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 March 2017, classified as low-risk area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Increase in heavy rains led to outbreak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By the 14</a:t>
            </a:r>
            <a:r>
              <a:rPr lang="en-US" sz="1800" baseline="300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th</a:t>
            </a: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 May, 1650 cases had been reported in the area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Closest weather station is 150km away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56431E-511D-8A44-AC97-462B30B18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244" y="5661248"/>
            <a:ext cx="1040619" cy="2832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0ADB79-D239-DD4D-8749-633E187DFC28}"/>
              </a:ext>
            </a:extLst>
          </p:cNvPr>
          <p:cNvSpPr/>
          <p:nvPr/>
        </p:nvSpPr>
        <p:spPr bwMode="auto">
          <a:xfrm>
            <a:off x="7092280" y="5661248"/>
            <a:ext cx="145964" cy="288032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92B2DB-1CAB-1C4F-B3A0-1C6CEA5E1164}"/>
              </a:ext>
            </a:extLst>
          </p:cNvPr>
          <p:cNvSpPr/>
          <p:nvPr/>
        </p:nvSpPr>
        <p:spPr bwMode="auto">
          <a:xfrm>
            <a:off x="7164000" y="5706000"/>
            <a:ext cx="45719" cy="45719"/>
          </a:xfrm>
          <a:prstGeom prst="rect">
            <a:avLst/>
          </a:prstGeom>
          <a:solidFill>
            <a:srgbClr val="3D04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B1331E56-991C-C64D-8EB0-C07323B9F072}"/>
              </a:ext>
            </a:extLst>
          </p:cNvPr>
          <p:cNvSpPr/>
          <p:nvPr/>
        </p:nvSpPr>
        <p:spPr bwMode="auto">
          <a:xfrm rot="10800000">
            <a:off x="7166065" y="5850000"/>
            <a:ext cx="53034" cy="45719"/>
          </a:xfrm>
          <a:prstGeom prst="triangle">
            <a:avLst/>
          </a:prstGeom>
          <a:solidFill>
            <a:srgbClr val="F32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7066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272AEF-15A5-C544-BC8F-0BD43EB1D1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4091"/>
          <a:stretch/>
        </p:blipFill>
        <p:spPr>
          <a:xfrm rot="5400000">
            <a:off x="5433973" y="2160976"/>
            <a:ext cx="4649162" cy="30039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379A8EF-1DF0-524C-9A6A-6A2D60590E84}"/>
              </a:ext>
            </a:extLst>
          </p:cNvPr>
          <p:cNvSpPr/>
          <p:nvPr/>
        </p:nvSpPr>
        <p:spPr bwMode="auto">
          <a:xfrm>
            <a:off x="7136736" y="5697993"/>
            <a:ext cx="1291653" cy="288032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6B7E1-904D-9140-8C63-26199B67EF1B}"/>
              </a:ext>
            </a:extLst>
          </p:cNvPr>
          <p:cNvSpPr txBox="1"/>
          <p:nvPr/>
        </p:nvSpPr>
        <p:spPr>
          <a:xfrm>
            <a:off x="326141" y="1012086"/>
            <a:ext cx="8319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small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South African Locations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AE2CF4-B9B0-C740-BE18-827D93C97F0A}"/>
              </a:ext>
            </a:extLst>
          </p:cNvPr>
          <p:cNvSpPr/>
          <p:nvPr/>
        </p:nvSpPr>
        <p:spPr bwMode="auto">
          <a:xfrm>
            <a:off x="5715898" y="2393504"/>
            <a:ext cx="656302" cy="25202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30BD91-8CDD-F746-97B4-C14D30B372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10" t="43875" r="26330"/>
          <a:stretch/>
        </p:blipFill>
        <p:spPr>
          <a:xfrm rot="5400000">
            <a:off x="2006108" y="769350"/>
            <a:ext cx="2448272" cy="3672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BB8C71-CF5F-2F4F-BEBA-162516E05194}"/>
              </a:ext>
            </a:extLst>
          </p:cNvPr>
          <p:cNvSpPr txBox="1"/>
          <p:nvPr/>
        </p:nvSpPr>
        <p:spPr>
          <a:xfrm>
            <a:off x="19055" y="3957695"/>
            <a:ext cx="620912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800" b="1" i="1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Bushbuckridge - POSITIVE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First reports, 25</a:t>
            </a:r>
            <a:r>
              <a:rPr lang="en-US" sz="1800" baseline="300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th</a:t>
            </a: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 May 2017, classified as moderate-risk area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Increase in heavy rains, rise in temperature and humidity attributed to outbreak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665 cases reported in Bushbuckridge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Similar timing to first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9C1A04-B381-4F42-893B-C01C9A79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244" y="5661248"/>
            <a:ext cx="1040619" cy="2832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BDF638-0F30-9C4C-A101-219061C8F7C0}"/>
              </a:ext>
            </a:extLst>
          </p:cNvPr>
          <p:cNvSpPr/>
          <p:nvPr/>
        </p:nvSpPr>
        <p:spPr bwMode="auto">
          <a:xfrm>
            <a:off x="7092280" y="5661248"/>
            <a:ext cx="145964" cy="288032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E90C8F-C35B-1346-8AC3-75202E689B72}"/>
              </a:ext>
            </a:extLst>
          </p:cNvPr>
          <p:cNvSpPr/>
          <p:nvPr/>
        </p:nvSpPr>
        <p:spPr bwMode="auto">
          <a:xfrm>
            <a:off x="7164000" y="5706000"/>
            <a:ext cx="45719" cy="45719"/>
          </a:xfrm>
          <a:prstGeom prst="rect">
            <a:avLst/>
          </a:prstGeom>
          <a:solidFill>
            <a:srgbClr val="3D04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DEBCE441-D33E-9843-A1F0-06AECC864358}"/>
              </a:ext>
            </a:extLst>
          </p:cNvPr>
          <p:cNvSpPr/>
          <p:nvPr/>
        </p:nvSpPr>
        <p:spPr bwMode="auto">
          <a:xfrm rot="10800000">
            <a:off x="7166065" y="5850000"/>
            <a:ext cx="53034" cy="45719"/>
          </a:xfrm>
          <a:prstGeom prst="triangle">
            <a:avLst/>
          </a:prstGeom>
          <a:solidFill>
            <a:srgbClr val="F32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63765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272AEF-15A5-C544-BC8F-0BD43EB1D1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4091"/>
          <a:stretch/>
        </p:blipFill>
        <p:spPr>
          <a:xfrm rot="5400000">
            <a:off x="5433973" y="2160976"/>
            <a:ext cx="4649162" cy="30039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D136EA8-128F-3947-A911-DF196853DFF1}"/>
              </a:ext>
            </a:extLst>
          </p:cNvPr>
          <p:cNvSpPr/>
          <p:nvPr/>
        </p:nvSpPr>
        <p:spPr bwMode="auto">
          <a:xfrm>
            <a:off x="7136736" y="5697993"/>
            <a:ext cx="1291653" cy="288032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6B7E1-904D-9140-8C63-26199B67EF1B}"/>
              </a:ext>
            </a:extLst>
          </p:cNvPr>
          <p:cNvSpPr txBox="1"/>
          <p:nvPr/>
        </p:nvSpPr>
        <p:spPr>
          <a:xfrm>
            <a:off x="326141" y="1012086"/>
            <a:ext cx="8319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small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South African Locations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AE2CF4-B9B0-C740-BE18-827D93C97F0A}"/>
              </a:ext>
            </a:extLst>
          </p:cNvPr>
          <p:cNvSpPr/>
          <p:nvPr/>
        </p:nvSpPr>
        <p:spPr bwMode="auto">
          <a:xfrm>
            <a:off x="5715898" y="2393504"/>
            <a:ext cx="656302" cy="25202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30BD91-8CDD-F746-97B4-C14D30B372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10" t="43875" r="26330"/>
          <a:stretch/>
        </p:blipFill>
        <p:spPr>
          <a:xfrm rot="5400000">
            <a:off x="2006108" y="769350"/>
            <a:ext cx="2448272" cy="3672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BB8C71-CF5F-2F4F-BEBA-162516E05194}"/>
              </a:ext>
            </a:extLst>
          </p:cNvPr>
          <p:cNvSpPr txBox="1"/>
          <p:nvPr/>
        </p:nvSpPr>
        <p:spPr>
          <a:xfrm>
            <a:off x="19055" y="3957695"/>
            <a:ext cx="620912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800" b="1" i="1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Tzaneen - NEGATIVE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Proximity to Thabazimbi and Bushbuckridge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No reports of malaria outbreaks found in early 2017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Weather station shows there that there was rain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Part of moderate risked area for malaria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4DD8E2-692D-DE49-B1B4-17F7790B7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244" y="5661248"/>
            <a:ext cx="1040619" cy="2832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67B2BA-60E9-7A4B-9027-19FF7BDE3E5F}"/>
              </a:ext>
            </a:extLst>
          </p:cNvPr>
          <p:cNvSpPr/>
          <p:nvPr/>
        </p:nvSpPr>
        <p:spPr bwMode="auto">
          <a:xfrm>
            <a:off x="7092280" y="5661248"/>
            <a:ext cx="145964" cy="288032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5E0685-97B5-0542-B946-15CC93530FB4}"/>
              </a:ext>
            </a:extLst>
          </p:cNvPr>
          <p:cNvSpPr/>
          <p:nvPr/>
        </p:nvSpPr>
        <p:spPr bwMode="auto">
          <a:xfrm>
            <a:off x="7164000" y="5706000"/>
            <a:ext cx="45719" cy="45719"/>
          </a:xfrm>
          <a:prstGeom prst="rect">
            <a:avLst/>
          </a:prstGeom>
          <a:solidFill>
            <a:srgbClr val="3D04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9DE82C4C-B81E-0F40-8355-F2CE83161559}"/>
              </a:ext>
            </a:extLst>
          </p:cNvPr>
          <p:cNvSpPr/>
          <p:nvPr/>
        </p:nvSpPr>
        <p:spPr bwMode="auto">
          <a:xfrm rot="10800000">
            <a:off x="7166065" y="5850000"/>
            <a:ext cx="53034" cy="45719"/>
          </a:xfrm>
          <a:prstGeom prst="triangle">
            <a:avLst/>
          </a:prstGeom>
          <a:solidFill>
            <a:srgbClr val="F32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805883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184E6-25AB-B64A-8EEA-7C8665AD4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1050"/>
          <a:stretch/>
        </p:blipFill>
        <p:spPr>
          <a:xfrm rot="5400000">
            <a:off x="5394145" y="2229778"/>
            <a:ext cx="4632123" cy="28477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B346EE4-B668-7649-B2DC-51D107C4F7A8}"/>
              </a:ext>
            </a:extLst>
          </p:cNvPr>
          <p:cNvSpPr/>
          <p:nvPr/>
        </p:nvSpPr>
        <p:spPr bwMode="auto">
          <a:xfrm>
            <a:off x="7136736" y="5697993"/>
            <a:ext cx="1291653" cy="288032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6B7E1-904D-9140-8C63-26199B67EF1B}"/>
              </a:ext>
            </a:extLst>
          </p:cNvPr>
          <p:cNvSpPr txBox="1"/>
          <p:nvPr/>
        </p:nvSpPr>
        <p:spPr>
          <a:xfrm>
            <a:off x="326141" y="1012086"/>
            <a:ext cx="8319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small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Mozambique Locations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B8C71-CF5F-2F4F-BEBA-162516E05194}"/>
              </a:ext>
            </a:extLst>
          </p:cNvPr>
          <p:cNvSpPr txBox="1"/>
          <p:nvPr/>
        </p:nvSpPr>
        <p:spPr>
          <a:xfrm>
            <a:off x="107504" y="2132856"/>
            <a:ext cx="3655500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800" b="1" i="1" dirty="0" err="1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Inhambane</a:t>
            </a:r>
            <a:r>
              <a:rPr lang="en-US" sz="1800" b="1" i="1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 - POSITIVE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First reports, 13</a:t>
            </a:r>
            <a:r>
              <a:rPr lang="en-US" sz="1800" baseline="300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th</a:t>
            </a: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 February 2019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300,000 cases reported in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Inhambane</a:t>
            </a: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 province, including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Inhambane</a:t>
            </a: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 city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22 people died in first 30 days of the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16CAD-5772-DB4C-A315-8DF1C3F9BE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0" r="7801" b="651"/>
          <a:stretch/>
        </p:blipFill>
        <p:spPr>
          <a:xfrm rot="5400000">
            <a:off x="3442008" y="2256499"/>
            <a:ext cx="3427744" cy="2304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5EBAA-E8E5-9141-BC7D-6BB8EFE1E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244" y="5661248"/>
            <a:ext cx="1040619" cy="2832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3EF302-C148-7449-82BB-7F5C01D3E9D3}"/>
              </a:ext>
            </a:extLst>
          </p:cNvPr>
          <p:cNvSpPr/>
          <p:nvPr/>
        </p:nvSpPr>
        <p:spPr bwMode="auto">
          <a:xfrm>
            <a:off x="7092280" y="5661248"/>
            <a:ext cx="145964" cy="288032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680909-A859-8742-8B46-839C4FC2C35C}"/>
              </a:ext>
            </a:extLst>
          </p:cNvPr>
          <p:cNvSpPr/>
          <p:nvPr/>
        </p:nvSpPr>
        <p:spPr bwMode="auto">
          <a:xfrm>
            <a:off x="7164000" y="5706000"/>
            <a:ext cx="45719" cy="45719"/>
          </a:xfrm>
          <a:prstGeom prst="rect">
            <a:avLst/>
          </a:prstGeom>
          <a:solidFill>
            <a:srgbClr val="3D04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AEE47C1F-CB5F-C74E-B3DA-75FF63BC6BE6}"/>
              </a:ext>
            </a:extLst>
          </p:cNvPr>
          <p:cNvSpPr/>
          <p:nvPr/>
        </p:nvSpPr>
        <p:spPr bwMode="auto">
          <a:xfrm rot="10800000">
            <a:off x="7166065" y="5850000"/>
            <a:ext cx="53034" cy="45719"/>
          </a:xfrm>
          <a:prstGeom prst="triangle">
            <a:avLst/>
          </a:prstGeom>
          <a:solidFill>
            <a:srgbClr val="F32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8715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184E6-25AB-B64A-8EEA-7C8665AD4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1050"/>
          <a:stretch/>
        </p:blipFill>
        <p:spPr>
          <a:xfrm rot="5400000">
            <a:off x="5394145" y="2229778"/>
            <a:ext cx="4632123" cy="28477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126369-EA8E-A640-AC6A-DA368600716C}"/>
              </a:ext>
            </a:extLst>
          </p:cNvPr>
          <p:cNvSpPr/>
          <p:nvPr/>
        </p:nvSpPr>
        <p:spPr bwMode="auto">
          <a:xfrm>
            <a:off x="7136736" y="5697993"/>
            <a:ext cx="1291653" cy="288032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6B7E1-904D-9140-8C63-26199B67EF1B}"/>
              </a:ext>
            </a:extLst>
          </p:cNvPr>
          <p:cNvSpPr txBox="1"/>
          <p:nvPr/>
        </p:nvSpPr>
        <p:spPr>
          <a:xfrm>
            <a:off x="326141" y="1012086"/>
            <a:ext cx="8319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small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Mozambique Locations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B8C71-CF5F-2F4F-BEBA-162516E05194}"/>
              </a:ext>
            </a:extLst>
          </p:cNvPr>
          <p:cNvSpPr txBox="1"/>
          <p:nvPr/>
        </p:nvSpPr>
        <p:spPr>
          <a:xfrm>
            <a:off x="107504" y="1891623"/>
            <a:ext cx="3655500" cy="352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800" b="1" i="1" dirty="0" err="1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Nhamatanda</a:t>
            </a:r>
            <a:r>
              <a:rPr lang="en-US" sz="1800" b="1" i="1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 - POSITIVE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Cyclone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Idai</a:t>
            </a: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 hit area on 15</a:t>
            </a:r>
            <a:r>
              <a:rPr lang="en-US" sz="1800" baseline="300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th</a:t>
            </a: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 March 2019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First reports of malaria reported on 27</a:t>
            </a:r>
            <a:r>
              <a:rPr lang="en-US" sz="1800" baseline="300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th</a:t>
            </a: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 March 2019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22</a:t>
            </a:r>
            <a:r>
              <a:rPr lang="en-US" sz="1800" baseline="300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nd</a:t>
            </a: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 April 2019, report stating 14,900 cases in area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6,125 of these cases in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Nhamatanda</a:t>
            </a:r>
            <a:endParaRPr lang="en-US" sz="1800" dirty="0">
              <a:solidFill>
                <a:schemeClr val="tx1"/>
              </a:solidFill>
              <a:latin typeface="Arial"/>
              <a:ea typeface="ＭＳ Ｐゴシック" charset="0"/>
              <a:cs typeface="Arial"/>
            </a:endParaRP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Closest weather station in Beira, 100km away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16CAD-5772-DB4C-A315-8DF1C3F9BE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0" r="7801" b="651"/>
          <a:stretch/>
        </p:blipFill>
        <p:spPr>
          <a:xfrm rot="5400000">
            <a:off x="3442008" y="2256499"/>
            <a:ext cx="3427744" cy="2304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56748-BA64-B34C-A194-3219909DB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244" y="5661248"/>
            <a:ext cx="1040619" cy="2832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89DE6D-A571-C94D-BF7D-B4BD3E678C2A}"/>
              </a:ext>
            </a:extLst>
          </p:cNvPr>
          <p:cNvSpPr/>
          <p:nvPr/>
        </p:nvSpPr>
        <p:spPr bwMode="auto">
          <a:xfrm>
            <a:off x="7092280" y="5661248"/>
            <a:ext cx="145964" cy="288032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AF2BA1-00E5-AA42-9135-E9CF9E2356BA}"/>
              </a:ext>
            </a:extLst>
          </p:cNvPr>
          <p:cNvSpPr/>
          <p:nvPr/>
        </p:nvSpPr>
        <p:spPr bwMode="auto">
          <a:xfrm>
            <a:off x="7164000" y="5706000"/>
            <a:ext cx="45719" cy="45719"/>
          </a:xfrm>
          <a:prstGeom prst="rect">
            <a:avLst/>
          </a:prstGeom>
          <a:solidFill>
            <a:srgbClr val="3D04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4B0168F5-A610-4745-A118-266D658DE428}"/>
              </a:ext>
            </a:extLst>
          </p:cNvPr>
          <p:cNvSpPr/>
          <p:nvPr/>
        </p:nvSpPr>
        <p:spPr bwMode="auto">
          <a:xfrm rot="10800000">
            <a:off x="7166065" y="5850000"/>
            <a:ext cx="53034" cy="45719"/>
          </a:xfrm>
          <a:prstGeom prst="triangle">
            <a:avLst/>
          </a:prstGeom>
          <a:solidFill>
            <a:srgbClr val="F32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800663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184E6-25AB-B64A-8EEA-7C8665AD4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1050"/>
          <a:stretch/>
        </p:blipFill>
        <p:spPr>
          <a:xfrm rot="5400000">
            <a:off x="5392800" y="2229778"/>
            <a:ext cx="4632123" cy="28477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2A1D17-962A-C14E-B257-0CDAEADDD6B4}"/>
              </a:ext>
            </a:extLst>
          </p:cNvPr>
          <p:cNvSpPr/>
          <p:nvPr/>
        </p:nvSpPr>
        <p:spPr bwMode="auto">
          <a:xfrm>
            <a:off x="7136736" y="5697993"/>
            <a:ext cx="1291653" cy="288032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6B7E1-904D-9140-8C63-26199B67EF1B}"/>
              </a:ext>
            </a:extLst>
          </p:cNvPr>
          <p:cNvSpPr txBox="1"/>
          <p:nvPr/>
        </p:nvSpPr>
        <p:spPr>
          <a:xfrm>
            <a:off x="326141" y="1012086"/>
            <a:ext cx="8319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small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Mozambique Locations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B8C71-CF5F-2F4F-BEBA-162516E05194}"/>
              </a:ext>
            </a:extLst>
          </p:cNvPr>
          <p:cNvSpPr txBox="1"/>
          <p:nvPr/>
        </p:nvSpPr>
        <p:spPr>
          <a:xfrm>
            <a:off x="107504" y="2277548"/>
            <a:ext cx="3655500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800" b="1" i="1" dirty="0" err="1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Chimoio</a:t>
            </a:r>
            <a:r>
              <a:rPr lang="en-US" sz="1800" b="1" i="1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 - NEGATIVE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Evidence of wet conditions similar to two previous cases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Part of endemic malaria zone for Mozambique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No reports of Malaria in region in early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16CAD-5772-DB4C-A315-8DF1C3F9BE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0" r="7801" b="651"/>
          <a:stretch/>
        </p:blipFill>
        <p:spPr>
          <a:xfrm rot="5400000">
            <a:off x="3442008" y="2256499"/>
            <a:ext cx="3427744" cy="2304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247FB1-8D6C-D544-B576-E68BB8781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244" y="5661248"/>
            <a:ext cx="1040619" cy="2832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78BA69-5A79-274F-887D-EB9620B483DF}"/>
              </a:ext>
            </a:extLst>
          </p:cNvPr>
          <p:cNvSpPr/>
          <p:nvPr/>
        </p:nvSpPr>
        <p:spPr bwMode="auto">
          <a:xfrm>
            <a:off x="7092280" y="5661248"/>
            <a:ext cx="145964" cy="288032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0EEBED-0612-2946-BFF8-BEC2ABE47327}"/>
              </a:ext>
            </a:extLst>
          </p:cNvPr>
          <p:cNvSpPr/>
          <p:nvPr/>
        </p:nvSpPr>
        <p:spPr bwMode="auto">
          <a:xfrm>
            <a:off x="7164000" y="5706000"/>
            <a:ext cx="45719" cy="45719"/>
          </a:xfrm>
          <a:prstGeom prst="rect">
            <a:avLst/>
          </a:prstGeom>
          <a:solidFill>
            <a:srgbClr val="3D04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2C20FC76-F37F-FD4C-94BB-336EAD3E4BAE}"/>
              </a:ext>
            </a:extLst>
          </p:cNvPr>
          <p:cNvSpPr/>
          <p:nvPr/>
        </p:nvSpPr>
        <p:spPr bwMode="auto">
          <a:xfrm rot="10800000">
            <a:off x="7166065" y="5850000"/>
            <a:ext cx="53034" cy="45719"/>
          </a:xfrm>
          <a:prstGeom prst="triangle">
            <a:avLst/>
          </a:prstGeom>
          <a:solidFill>
            <a:srgbClr val="F32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38327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86B3880-B9B3-744A-A5F3-E3F7B1D31B3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459"/>
          <a:stretch/>
        </p:blipFill>
        <p:spPr>
          <a:xfrm rot="5400000">
            <a:off x="5346504" y="2222768"/>
            <a:ext cx="4644000" cy="288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E80362F-2D6B-9541-B621-6F6110130397}"/>
              </a:ext>
            </a:extLst>
          </p:cNvPr>
          <p:cNvSpPr/>
          <p:nvPr/>
        </p:nvSpPr>
        <p:spPr bwMode="auto">
          <a:xfrm>
            <a:off x="7136736" y="5697993"/>
            <a:ext cx="1291653" cy="288032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6B7E1-904D-9140-8C63-26199B67EF1B}"/>
              </a:ext>
            </a:extLst>
          </p:cNvPr>
          <p:cNvSpPr txBox="1"/>
          <p:nvPr/>
        </p:nvSpPr>
        <p:spPr>
          <a:xfrm>
            <a:off x="326141" y="1012086"/>
            <a:ext cx="8319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small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Kenya Locations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4B57B6-2713-824C-9114-47FED359A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996" r="42283"/>
          <a:stretch/>
        </p:blipFill>
        <p:spPr>
          <a:xfrm rot="5400000">
            <a:off x="1786257" y="1092927"/>
            <a:ext cx="2673543" cy="31507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ECE67A-AFCF-6240-B438-3DB521BB1790}"/>
              </a:ext>
            </a:extLst>
          </p:cNvPr>
          <p:cNvSpPr txBox="1"/>
          <p:nvPr/>
        </p:nvSpPr>
        <p:spPr>
          <a:xfrm>
            <a:off x="31249" y="4083587"/>
            <a:ext cx="620912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800" b="1" i="1" dirty="0" err="1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Kagir</a:t>
            </a:r>
            <a:r>
              <a:rPr lang="en-US" sz="1800" b="1" i="1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 Village - POSITIVE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First reports of malaria outbreak 9</a:t>
            </a:r>
            <a:r>
              <a:rPr lang="en-US" sz="1800" baseline="300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th</a:t>
            </a: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 February 2018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Tens of cases reported, including deaths in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Kagir</a:t>
            </a:r>
            <a:endParaRPr lang="en-US" sz="1800" dirty="0">
              <a:solidFill>
                <a:schemeClr val="tx1"/>
              </a:solidFill>
              <a:latin typeface="Arial"/>
              <a:ea typeface="ＭＳ Ｐゴシック" charset="0"/>
              <a:cs typeface="Arial"/>
            </a:endParaRP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23</a:t>
            </a:r>
            <a:r>
              <a:rPr lang="en-US" sz="1800" baseline="300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rd</a:t>
            </a: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 April 2018 – report saying hundreds of people had been hospitalized 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Closest weather station – Eldoret, 180km away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6098A-58BC-2C44-B6D9-B07211DD0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244" y="5661248"/>
            <a:ext cx="1040619" cy="2832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9F3BE5-BB58-114F-9729-E6F08F0D64FD}"/>
              </a:ext>
            </a:extLst>
          </p:cNvPr>
          <p:cNvSpPr/>
          <p:nvPr/>
        </p:nvSpPr>
        <p:spPr bwMode="auto">
          <a:xfrm>
            <a:off x="7092280" y="5661248"/>
            <a:ext cx="145964" cy="288032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C625AE-FD53-8644-BE7E-72FA6BF73116}"/>
              </a:ext>
            </a:extLst>
          </p:cNvPr>
          <p:cNvSpPr/>
          <p:nvPr/>
        </p:nvSpPr>
        <p:spPr bwMode="auto">
          <a:xfrm>
            <a:off x="7164000" y="5706000"/>
            <a:ext cx="45719" cy="45719"/>
          </a:xfrm>
          <a:prstGeom prst="rect">
            <a:avLst/>
          </a:prstGeom>
          <a:solidFill>
            <a:srgbClr val="3D04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C661379F-53D9-ED44-A583-A6E547F335C2}"/>
              </a:ext>
            </a:extLst>
          </p:cNvPr>
          <p:cNvSpPr/>
          <p:nvPr/>
        </p:nvSpPr>
        <p:spPr bwMode="auto">
          <a:xfrm rot="10800000">
            <a:off x="7166065" y="5850000"/>
            <a:ext cx="53034" cy="45719"/>
          </a:xfrm>
          <a:prstGeom prst="triangle">
            <a:avLst/>
          </a:prstGeom>
          <a:solidFill>
            <a:srgbClr val="F32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3248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9296CAE-5996-FE44-B327-0869ED46E5C9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459"/>
          <a:stretch/>
        </p:blipFill>
        <p:spPr>
          <a:xfrm rot="5400000">
            <a:off x="5346504" y="2222768"/>
            <a:ext cx="4644000" cy="288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2AC85E4-0DDE-2647-9D43-1F795195F22D}"/>
              </a:ext>
            </a:extLst>
          </p:cNvPr>
          <p:cNvSpPr/>
          <p:nvPr/>
        </p:nvSpPr>
        <p:spPr bwMode="auto">
          <a:xfrm>
            <a:off x="7136736" y="5697993"/>
            <a:ext cx="1291653" cy="288032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6B7E1-904D-9140-8C63-26199B67EF1B}"/>
              </a:ext>
            </a:extLst>
          </p:cNvPr>
          <p:cNvSpPr txBox="1"/>
          <p:nvPr/>
        </p:nvSpPr>
        <p:spPr>
          <a:xfrm>
            <a:off x="326141" y="1012086"/>
            <a:ext cx="8319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cap="small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Kenya Locations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4B57B6-2713-824C-9114-47FED359A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996" r="42283"/>
          <a:stretch/>
        </p:blipFill>
        <p:spPr>
          <a:xfrm rot="5400000">
            <a:off x="1786257" y="1092927"/>
            <a:ext cx="2673543" cy="31507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ECE67A-AFCF-6240-B438-3DB521BB1790}"/>
              </a:ext>
            </a:extLst>
          </p:cNvPr>
          <p:cNvSpPr txBox="1"/>
          <p:nvPr/>
        </p:nvSpPr>
        <p:spPr>
          <a:xfrm>
            <a:off x="31249" y="4083587"/>
            <a:ext cx="6209129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800" b="1" i="1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Nakuru - NEGATIVE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Spatially close to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Kagir</a:t>
            </a: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 village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Had precipitation at similar to time to outbreak in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Kagir</a:t>
            </a:r>
            <a:endParaRPr lang="en-US" sz="1800" dirty="0">
              <a:solidFill>
                <a:schemeClr val="tx1"/>
              </a:solidFill>
              <a:latin typeface="Arial"/>
              <a:ea typeface="ＭＳ Ｐゴシック" charset="0"/>
              <a:cs typeface="Arial"/>
            </a:endParaRP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Falls in high risk Malaria zone for Kenya, but no related outbreaks in Early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45C114-C1B8-BD4C-AB2C-938DE11BE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244" y="5661248"/>
            <a:ext cx="1040619" cy="2832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8C4DC8-EB9B-9A4F-8201-8BA425828B03}"/>
              </a:ext>
            </a:extLst>
          </p:cNvPr>
          <p:cNvSpPr/>
          <p:nvPr/>
        </p:nvSpPr>
        <p:spPr bwMode="auto">
          <a:xfrm>
            <a:off x="7092280" y="5661248"/>
            <a:ext cx="145964" cy="288032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0D612A-0DD0-6E4F-87DB-A725289D25C3}"/>
              </a:ext>
            </a:extLst>
          </p:cNvPr>
          <p:cNvSpPr/>
          <p:nvPr/>
        </p:nvSpPr>
        <p:spPr bwMode="auto">
          <a:xfrm>
            <a:off x="7164000" y="5706000"/>
            <a:ext cx="45719" cy="45719"/>
          </a:xfrm>
          <a:prstGeom prst="rect">
            <a:avLst/>
          </a:prstGeom>
          <a:solidFill>
            <a:srgbClr val="3D04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D2C4A688-D945-0648-9469-66CCBB44DE64}"/>
              </a:ext>
            </a:extLst>
          </p:cNvPr>
          <p:cNvSpPr/>
          <p:nvPr/>
        </p:nvSpPr>
        <p:spPr bwMode="auto">
          <a:xfrm rot="10800000">
            <a:off x="7166065" y="5850000"/>
            <a:ext cx="53034" cy="45719"/>
          </a:xfrm>
          <a:prstGeom prst="triangle">
            <a:avLst/>
          </a:prstGeom>
          <a:solidFill>
            <a:srgbClr val="F32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415933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46A189-5D01-4D41-A294-1BD22F839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36104"/>
            <a:ext cx="2748677" cy="4581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1909AA-145F-4541-BB37-16BDBFEB9C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474" y="1085764"/>
            <a:ext cx="2241931" cy="4073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4EAEB9-44AE-344A-9304-555B6FD94AA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66838" y="1080120"/>
            <a:ext cx="2242800" cy="4073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D1D32E-374A-C740-8AAD-7D9451776A65}"/>
              </a:ext>
            </a:extLst>
          </p:cNvPr>
          <p:cNvSpPr txBox="1"/>
          <p:nvPr/>
        </p:nvSpPr>
        <p:spPr>
          <a:xfrm>
            <a:off x="1058283" y="5929362"/>
            <a:ext cx="6948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C00000"/>
                </a:solidFill>
              </a:rPr>
              <a:t>How to use and combine this data for a tangible use?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EEAFEC-CD87-F94C-8AEB-AA53785643DB}"/>
              </a:ext>
            </a:extLst>
          </p:cNvPr>
          <p:cNvSpPr/>
          <p:nvPr/>
        </p:nvSpPr>
        <p:spPr bwMode="auto">
          <a:xfrm>
            <a:off x="950784" y="5256647"/>
            <a:ext cx="1316959" cy="332593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135338-1703-7E45-B76B-3E48C6BD4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283" y="5233937"/>
            <a:ext cx="1040619" cy="2832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3144CA-1194-2C46-8527-8D61D6B29ED2}"/>
              </a:ext>
            </a:extLst>
          </p:cNvPr>
          <p:cNvSpPr/>
          <p:nvPr/>
        </p:nvSpPr>
        <p:spPr bwMode="auto">
          <a:xfrm>
            <a:off x="984039" y="5278689"/>
            <a:ext cx="45719" cy="45719"/>
          </a:xfrm>
          <a:prstGeom prst="rect">
            <a:avLst/>
          </a:prstGeom>
          <a:solidFill>
            <a:srgbClr val="3D04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752C45F0-3124-3149-A96D-40495E5B6C5C}"/>
              </a:ext>
            </a:extLst>
          </p:cNvPr>
          <p:cNvSpPr/>
          <p:nvPr/>
        </p:nvSpPr>
        <p:spPr bwMode="auto">
          <a:xfrm rot="10800000">
            <a:off x="986104" y="5422689"/>
            <a:ext cx="53034" cy="45719"/>
          </a:xfrm>
          <a:prstGeom prst="triangle">
            <a:avLst/>
          </a:prstGeom>
          <a:solidFill>
            <a:srgbClr val="F321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B1C9E-34BF-CA41-8890-2689EC085F85}"/>
              </a:ext>
            </a:extLst>
          </p:cNvPr>
          <p:cNvSpPr txBox="1"/>
          <p:nvPr/>
        </p:nvSpPr>
        <p:spPr>
          <a:xfrm>
            <a:off x="3785279" y="5191737"/>
            <a:ext cx="1494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Temperature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09AF0-E49B-EE4E-9C57-A043C6FB0307}"/>
              </a:ext>
            </a:extLst>
          </p:cNvPr>
          <p:cNvSpPr txBox="1"/>
          <p:nvPr/>
        </p:nvSpPr>
        <p:spPr>
          <a:xfrm>
            <a:off x="6633063" y="5188332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Soil Moisture data</a:t>
            </a:r>
          </a:p>
        </p:txBody>
      </p:sp>
    </p:spTree>
    <p:extLst>
      <p:ext uri="{BB962C8B-B14F-4D97-AF65-F5344CB8AC3E}">
        <p14:creationId xmlns:p14="http://schemas.microsoft.com/office/powerpoint/2010/main" val="1547010318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528" y="1196752"/>
            <a:ext cx="8319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BACK UP SLIDES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643208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n 12" descr="isard-negro-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6456" y="6381328"/>
            <a:ext cx="367586" cy="367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53007" y="791657"/>
            <a:ext cx="8434478" cy="804066"/>
          </a:xfrm>
        </p:spPr>
        <p:txBody>
          <a:bodyPr rtlCol="0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sz="3400" b="1" dirty="0">
                <a:latin typeface="Helvetica" charset="0"/>
                <a:ea typeface="Helvetica" charset="0"/>
                <a:cs typeface="Helvetica" charset="0"/>
              </a:rPr>
              <a:t>EO Applications &amp; Services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EO data applications &amp; Services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353007" y="1842116"/>
            <a:ext cx="8434478" cy="1866554"/>
            <a:chOff x="103289" y="3235877"/>
            <a:chExt cx="8950067" cy="1980654"/>
          </a:xfrm>
        </p:grpSpPr>
        <p:sp>
          <p:nvSpPr>
            <p:cNvPr id="14" name="Rectángulo 13"/>
            <p:cNvSpPr/>
            <p:nvPr/>
          </p:nvSpPr>
          <p:spPr>
            <a:xfrm>
              <a:off x="103289" y="3235877"/>
              <a:ext cx="2128039" cy="91111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30000"/>
                </a:lnSpc>
                <a:defRPr/>
              </a:pPr>
              <a:r>
                <a:rPr lang="en-GB" altLang="en-US" sz="1400" b="1" dirty="0">
                  <a:solidFill>
                    <a:srgbClr val="FFFFFF"/>
                  </a:solidFill>
                  <a:latin typeface="Verdana" charset="0"/>
                  <a:ea typeface="Verdana" charset="0"/>
                  <a:cs typeface="Verdana" charset="0"/>
                </a:rPr>
                <a:t>Glacier Monitoring</a:t>
              </a:r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6901516" y="3235877"/>
              <a:ext cx="2151840" cy="90966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30000"/>
                </a:lnSpc>
                <a:defRPr/>
              </a:pPr>
              <a:r>
                <a:rPr lang="en-GB" altLang="en-US" sz="1400" b="1" dirty="0">
                  <a:solidFill>
                    <a:srgbClr val="FFFFFF"/>
                  </a:solidFill>
                  <a:latin typeface="Verdana" charset="0"/>
                  <a:ea typeface="Verdana" charset="0"/>
                  <a:cs typeface="Verdana" charset="0"/>
                </a:rPr>
                <a:t>Hydrology and Agriculture </a:t>
              </a:r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4645343" y="3235877"/>
              <a:ext cx="2113184" cy="90966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400" b="1" dirty="0">
                  <a:latin typeface="Verdana" charset="0"/>
                  <a:ea typeface="Verdana" charset="0"/>
                  <a:cs typeface="Verdana" charset="0"/>
                </a:rPr>
                <a:t>Sea surface height anomaly</a:t>
              </a: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03289" y="4146992"/>
              <a:ext cx="2128039" cy="106953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>
                <a:defRPr/>
              </a:pPr>
              <a:r>
                <a:rPr lang="en-GB" altLang="en-US" sz="1400" b="1" dirty="0" err="1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CryoSat</a:t>
              </a:r>
              <a:r>
                <a:rPr lang="en-GB" altLang="en-US" sz="1400" b="1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+ Mountain  Glaciers</a:t>
              </a:r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6901516" y="4145537"/>
              <a:ext cx="2151840" cy="10695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>
                <a:defRPr/>
              </a:pPr>
              <a:r>
                <a:rPr lang="en-GB" altLang="en-US" sz="1400" b="1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Soil Moisture</a:t>
              </a:r>
            </a:p>
            <a:p>
              <a:pPr algn="ctr">
                <a:defRPr/>
              </a:pPr>
              <a:endParaRPr lang="en-GB" altLang="en-US" sz="800" b="1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  <a:p>
              <a:pPr algn="ctr">
                <a:defRPr/>
              </a:pPr>
              <a:r>
                <a:rPr lang="en-GB" altLang="en-US" sz="1400" b="1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Inland Water Level</a:t>
              </a:r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4645343" y="4145538"/>
              <a:ext cx="2113184" cy="107099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400" b="1" dirty="0" err="1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Globcurrent</a:t>
              </a:r>
              <a:endParaRPr lang="en-GB" sz="1400" b="1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2" name="Rectángulo 4">
              <a:extLst>
                <a:ext uri="{FF2B5EF4-FFF2-40B4-BE49-F238E27FC236}">
                  <a16:creationId xmlns:a16="http://schemas.microsoft.com/office/drawing/2014/main" id="{6F15D581-E552-9F45-A98C-BEF9F5BE038E}"/>
                </a:ext>
              </a:extLst>
            </p:cNvPr>
            <p:cNvSpPr/>
            <p:nvPr/>
          </p:nvSpPr>
          <p:spPr>
            <a:xfrm>
              <a:off x="2374316" y="3235877"/>
              <a:ext cx="2128039" cy="91111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400" b="1" dirty="0">
                  <a:latin typeface="Verdana" charset="0"/>
                  <a:ea typeface="Verdana" charset="0"/>
                  <a:cs typeface="Verdana" charset="0"/>
                </a:rPr>
                <a:t>Bathymetry</a:t>
              </a:r>
            </a:p>
          </p:txBody>
        </p:sp>
        <p:sp>
          <p:nvSpPr>
            <p:cNvPr id="23" name="Rectángulo 11">
              <a:extLst>
                <a:ext uri="{FF2B5EF4-FFF2-40B4-BE49-F238E27FC236}">
                  <a16:creationId xmlns:a16="http://schemas.microsoft.com/office/drawing/2014/main" id="{2639C604-D0B3-6C4A-93DF-55A01EF208A3}"/>
                </a:ext>
              </a:extLst>
            </p:cNvPr>
            <p:cNvSpPr/>
            <p:nvPr/>
          </p:nvSpPr>
          <p:spPr>
            <a:xfrm>
              <a:off x="2374317" y="4136356"/>
              <a:ext cx="2128039" cy="10801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400" b="1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BASE Platform</a:t>
              </a:r>
            </a:p>
          </p:txBody>
        </p:sp>
      </p:grpSp>
      <p:sp>
        <p:nvSpPr>
          <p:cNvPr id="28" name="Rectángulo 4">
            <a:extLst>
              <a:ext uri="{FF2B5EF4-FFF2-40B4-BE49-F238E27FC236}">
                <a16:creationId xmlns:a16="http://schemas.microsoft.com/office/drawing/2014/main" id="{E4C1850B-D416-D84E-88D6-A9C12A02596B}"/>
              </a:ext>
            </a:extLst>
          </p:cNvPr>
          <p:cNvSpPr/>
          <p:nvPr/>
        </p:nvSpPr>
        <p:spPr>
          <a:xfrm>
            <a:off x="1412850" y="4010736"/>
            <a:ext cx="2005448" cy="8586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b="1" dirty="0">
                <a:latin typeface="Verdana" charset="0"/>
                <a:ea typeface="Verdana" charset="0"/>
                <a:cs typeface="Verdana" charset="0"/>
              </a:rPr>
              <a:t>Coastal Applications</a:t>
            </a:r>
          </a:p>
        </p:txBody>
      </p:sp>
      <p:sp>
        <p:nvSpPr>
          <p:cNvPr id="29" name="Rectángulo 11">
            <a:extLst>
              <a:ext uri="{FF2B5EF4-FFF2-40B4-BE49-F238E27FC236}">
                <a16:creationId xmlns:a16="http://schemas.microsoft.com/office/drawing/2014/main" id="{5B200979-77CE-604D-B8B5-60192454E4A2}"/>
              </a:ext>
            </a:extLst>
          </p:cNvPr>
          <p:cNvSpPr/>
          <p:nvPr/>
        </p:nvSpPr>
        <p:spPr>
          <a:xfrm>
            <a:off x="1412851" y="4859341"/>
            <a:ext cx="2005448" cy="1017949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b="1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Coastal Erosion</a:t>
            </a:r>
          </a:p>
        </p:txBody>
      </p:sp>
      <p:sp>
        <p:nvSpPr>
          <p:cNvPr id="30" name="Rectángulo 4">
            <a:extLst>
              <a:ext uri="{FF2B5EF4-FFF2-40B4-BE49-F238E27FC236}">
                <a16:creationId xmlns:a16="http://schemas.microsoft.com/office/drawing/2014/main" id="{6D0DB67A-BC73-E345-AFDA-E75A3EDA2ECC}"/>
              </a:ext>
            </a:extLst>
          </p:cNvPr>
          <p:cNvSpPr/>
          <p:nvPr/>
        </p:nvSpPr>
        <p:spPr>
          <a:xfrm>
            <a:off x="3630681" y="4010736"/>
            <a:ext cx="2005448" cy="8586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b="1" dirty="0">
                <a:latin typeface="Verdana" charset="0"/>
                <a:ea typeface="Verdana" charset="0"/>
                <a:cs typeface="Verdana" charset="0"/>
              </a:rPr>
              <a:t>Disaster Risk Reduction</a:t>
            </a:r>
          </a:p>
        </p:txBody>
      </p:sp>
      <p:sp>
        <p:nvSpPr>
          <p:cNvPr id="31" name="Rectángulo 11">
            <a:extLst>
              <a:ext uri="{FF2B5EF4-FFF2-40B4-BE49-F238E27FC236}">
                <a16:creationId xmlns:a16="http://schemas.microsoft.com/office/drawing/2014/main" id="{2F283976-7924-A446-AB48-D2A35FBD13A3}"/>
              </a:ext>
            </a:extLst>
          </p:cNvPr>
          <p:cNvSpPr/>
          <p:nvPr/>
        </p:nvSpPr>
        <p:spPr>
          <a:xfrm>
            <a:off x="3630682" y="4859341"/>
            <a:ext cx="2005448" cy="1017949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800" b="1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>
              <a:defRPr/>
            </a:pPr>
            <a:endParaRPr lang="en-GB" sz="1400" b="1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>
              <a:defRPr/>
            </a:pPr>
            <a:r>
              <a:rPr lang="en-GB" sz="1400" b="1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Floods and droughts</a:t>
            </a:r>
          </a:p>
          <a:p>
            <a:pPr algn="ctr">
              <a:defRPr/>
            </a:pPr>
            <a:endParaRPr lang="en-GB" sz="700" b="1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>
              <a:defRPr/>
            </a:pPr>
            <a:r>
              <a:rPr lang="en-GB" sz="1400" b="1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Plagues </a:t>
            </a:r>
          </a:p>
          <a:p>
            <a:pPr algn="ctr">
              <a:defRPr/>
            </a:pPr>
            <a:endParaRPr lang="en-GB" sz="1400" b="1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2" name="Rectángulo 4">
            <a:extLst>
              <a:ext uri="{FF2B5EF4-FFF2-40B4-BE49-F238E27FC236}">
                <a16:creationId xmlns:a16="http://schemas.microsoft.com/office/drawing/2014/main" id="{6BB2101A-6B98-8C43-8C6E-9477E422B242}"/>
              </a:ext>
            </a:extLst>
          </p:cNvPr>
          <p:cNvSpPr/>
          <p:nvPr/>
        </p:nvSpPr>
        <p:spPr>
          <a:xfrm>
            <a:off x="5848510" y="4010736"/>
            <a:ext cx="2005448" cy="8586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b="1" dirty="0">
                <a:latin typeface="Verdana" charset="0"/>
                <a:ea typeface="Verdana" charset="0"/>
                <a:cs typeface="Verdana" charset="0"/>
              </a:rPr>
              <a:t>Support to Legislation</a:t>
            </a:r>
          </a:p>
        </p:txBody>
      </p:sp>
      <p:sp>
        <p:nvSpPr>
          <p:cNvPr id="33" name="Rectángulo 11">
            <a:extLst>
              <a:ext uri="{FF2B5EF4-FFF2-40B4-BE49-F238E27FC236}">
                <a16:creationId xmlns:a16="http://schemas.microsoft.com/office/drawing/2014/main" id="{53E6E69F-5340-5341-AC27-E335F4A7374F}"/>
              </a:ext>
            </a:extLst>
          </p:cNvPr>
          <p:cNvSpPr/>
          <p:nvPr/>
        </p:nvSpPr>
        <p:spPr>
          <a:xfrm>
            <a:off x="5848511" y="4859341"/>
            <a:ext cx="2005448" cy="1017949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800" b="1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>
              <a:defRPr/>
            </a:pPr>
            <a:endParaRPr lang="en-GB" sz="1400" b="1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>
              <a:defRPr/>
            </a:pPr>
            <a:r>
              <a:rPr lang="en-GB" sz="1400" b="1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Atmospheric Pollution</a:t>
            </a:r>
          </a:p>
          <a:p>
            <a:pPr algn="ctr">
              <a:defRPr/>
            </a:pPr>
            <a:endParaRPr lang="en-GB" sz="700" b="1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>
              <a:defRPr/>
            </a:pPr>
            <a:r>
              <a:rPr lang="en-GB" sz="1400" b="1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Climate Change</a:t>
            </a:r>
          </a:p>
          <a:p>
            <a:pPr algn="ctr">
              <a:defRPr/>
            </a:pPr>
            <a:endParaRPr lang="en-GB" sz="1400" b="1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>
              <a:defRPr/>
            </a:pPr>
            <a:endParaRPr lang="en-GB" sz="1400" b="1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10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BAF800-F4FF-A54B-9876-F8596E8F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124744"/>
            <a:ext cx="6536072" cy="495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85746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029184-9474-1044-AAD4-A4C33EA23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523486"/>
              </p:ext>
            </p:extLst>
          </p:nvPr>
        </p:nvGraphicFramePr>
        <p:xfrm>
          <a:off x="467544" y="1124744"/>
          <a:ext cx="8280921" cy="466688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215459855"/>
                    </a:ext>
                  </a:extLst>
                </a:gridCol>
                <a:gridCol w="4536504">
                  <a:extLst>
                    <a:ext uri="{9D8B030D-6E8A-4147-A177-3AD203B41FA5}">
                      <a16:colId xmlns:a16="http://schemas.microsoft.com/office/drawing/2014/main" val="394847326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523091802"/>
                    </a:ext>
                  </a:extLst>
                </a:gridCol>
                <a:gridCol w="1368153">
                  <a:extLst>
                    <a:ext uri="{9D8B030D-6E8A-4147-A177-3AD203B41FA5}">
                      <a16:colId xmlns:a16="http://schemas.microsoft.com/office/drawing/2014/main" val="2401594807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r>
                        <a:rPr lang="en-GB" sz="1400" dirty="0"/>
                        <a:t>Satellite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Revisit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Resolution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217920"/>
                  </a:ext>
                </a:extLst>
              </a:tr>
              <a:tr h="620941">
                <a:tc>
                  <a:txBody>
                    <a:bodyPr/>
                    <a:lstStyle/>
                    <a:p>
                      <a:r>
                        <a:rPr lang="en-GB" sz="1400" dirty="0"/>
                        <a:t>Sentinel 1</a:t>
                      </a:r>
                    </a:p>
                    <a:p>
                      <a:r>
                        <a:rPr lang="en-GB" sz="1400" i="1" dirty="0"/>
                        <a:t>ESA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Radar imaging mission for land and ocean services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5-10m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799039"/>
                  </a:ext>
                </a:extLst>
              </a:tr>
              <a:tr h="620941">
                <a:tc>
                  <a:txBody>
                    <a:bodyPr/>
                    <a:lstStyle/>
                    <a:p>
                      <a:r>
                        <a:rPr lang="en-GB" sz="1400" dirty="0"/>
                        <a:t>Sentinel 2</a:t>
                      </a:r>
                    </a:p>
                    <a:p>
                      <a:r>
                        <a:rPr lang="en-GB" sz="1400" i="1" dirty="0"/>
                        <a:t>ESA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Multispectral high-resolution imaging mission for imagery of vegetation, soil and water cover, inland waterways and coastal areas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5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10-60m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474037"/>
                  </a:ext>
                </a:extLst>
              </a:tr>
              <a:tr h="620941">
                <a:tc>
                  <a:txBody>
                    <a:bodyPr/>
                    <a:lstStyle/>
                    <a:p>
                      <a:r>
                        <a:rPr lang="en-GB" sz="1400" dirty="0"/>
                        <a:t>Sentinel 3</a:t>
                      </a:r>
                    </a:p>
                    <a:p>
                      <a:r>
                        <a:rPr lang="en-GB" sz="1400" i="1" dirty="0"/>
                        <a:t>ESA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Multi-instrument mission to measure sea-surface topography, sea- and land-surface temperature, ocean colour and land colour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~2 days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Instrument 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782937"/>
                  </a:ext>
                </a:extLst>
              </a:tr>
              <a:tr h="620941">
                <a:tc>
                  <a:txBody>
                    <a:bodyPr/>
                    <a:lstStyle/>
                    <a:p>
                      <a:r>
                        <a:rPr lang="en-GB" sz="1400" dirty="0"/>
                        <a:t>SMOS</a:t>
                      </a:r>
                    </a:p>
                    <a:p>
                      <a:r>
                        <a:rPr lang="en-GB" sz="1400" i="1" dirty="0"/>
                        <a:t>ESA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Soil Moisture and Ocean Salinity 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~3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40km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743533"/>
                  </a:ext>
                </a:extLst>
              </a:tr>
              <a:tr h="620941">
                <a:tc>
                  <a:txBody>
                    <a:bodyPr/>
                    <a:lstStyle/>
                    <a:p>
                      <a:r>
                        <a:rPr lang="en-GB" sz="1400" dirty="0"/>
                        <a:t>SMAP</a:t>
                      </a:r>
                    </a:p>
                    <a:p>
                      <a:r>
                        <a:rPr lang="en-GB" sz="1400" i="1" dirty="0"/>
                        <a:t>NASA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Soil Moisture Active Passive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~3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9km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894242"/>
                  </a:ext>
                </a:extLst>
              </a:tr>
              <a:tr h="620941">
                <a:tc>
                  <a:txBody>
                    <a:bodyPr/>
                    <a:lstStyle/>
                    <a:p>
                      <a:r>
                        <a:rPr lang="en-GB" sz="1400" i="0" dirty="0"/>
                        <a:t>MODIS</a:t>
                      </a:r>
                    </a:p>
                    <a:p>
                      <a:r>
                        <a:rPr lang="en-GB" sz="1400" i="1" dirty="0"/>
                        <a:t>NASA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Moderate Resolution Imaging Spectroradiometer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1-2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250m-1km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170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1918447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53007" y="791657"/>
            <a:ext cx="8434478" cy="804066"/>
          </a:xfrm>
        </p:spPr>
        <p:txBody>
          <a:bodyPr rtlCol="0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sz="3400" b="1" dirty="0">
                <a:latin typeface="Helvetica" charset="0"/>
                <a:ea typeface="Helvetica" charset="0"/>
                <a:cs typeface="Helvetica" charset="0"/>
              </a:rPr>
              <a:t>EO Applications &amp; Services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EO data applications &amp; Services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353007" y="1842116"/>
            <a:ext cx="8434478" cy="1866554"/>
            <a:chOff x="103289" y="3235877"/>
            <a:chExt cx="8950067" cy="1980654"/>
          </a:xfrm>
        </p:grpSpPr>
        <p:sp>
          <p:nvSpPr>
            <p:cNvPr id="14" name="Rectángulo 13"/>
            <p:cNvSpPr/>
            <p:nvPr/>
          </p:nvSpPr>
          <p:spPr>
            <a:xfrm>
              <a:off x="103289" y="3235877"/>
              <a:ext cx="2128039" cy="91111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30000"/>
                </a:lnSpc>
                <a:defRPr/>
              </a:pPr>
              <a:r>
                <a:rPr lang="en-GB" altLang="en-US" sz="1400" b="1" dirty="0">
                  <a:solidFill>
                    <a:srgbClr val="FFFFFF"/>
                  </a:solidFill>
                  <a:latin typeface="Verdana" charset="0"/>
                  <a:ea typeface="Verdana" charset="0"/>
                  <a:cs typeface="Verdana" charset="0"/>
                </a:rPr>
                <a:t>Glacier Monitoring</a:t>
              </a:r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6901516" y="3235877"/>
              <a:ext cx="2151840" cy="90966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130000"/>
                </a:lnSpc>
                <a:defRPr/>
              </a:pPr>
              <a:r>
                <a:rPr lang="en-GB" altLang="en-US" sz="1400" b="1" dirty="0">
                  <a:solidFill>
                    <a:srgbClr val="FFFFFF"/>
                  </a:solidFill>
                  <a:latin typeface="Verdana" charset="0"/>
                  <a:ea typeface="Verdana" charset="0"/>
                  <a:cs typeface="Verdana" charset="0"/>
                </a:rPr>
                <a:t>Hydrology and Agriculture </a:t>
              </a:r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4645343" y="3235877"/>
              <a:ext cx="2113184" cy="90966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400" b="1" dirty="0">
                  <a:latin typeface="Verdana" charset="0"/>
                  <a:ea typeface="Verdana" charset="0"/>
                  <a:cs typeface="Verdana" charset="0"/>
                </a:rPr>
                <a:t>Sea surface height anomaly</a:t>
              </a: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103289" y="4146992"/>
              <a:ext cx="2128039" cy="106953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>
                <a:defRPr/>
              </a:pPr>
              <a:r>
                <a:rPr lang="en-GB" altLang="en-US" sz="1400" b="1" dirty="0" err="1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CryoSat</a:t>
              </a:r>
              <a:r>
                <a:rPr lang="en-GB" altLang="en-US" sz="1400" b="1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+ Mountain  Glaciers</a:t>
              </a:r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6901516" y="4145537"/>
              <a:ext cx="2151840" cy="10695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>
                <a:defRPr/>
              </a:pPr>
              <a:r>
                <a:rPr lang="en-GB" altLang="en-US" sz="1400" b="1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Soil Moisture</a:t>
              </a:r>
            </a:p>
            <a:p>
              <a:pPr algn="ctr">
                <a:defRPr/>
              </a:pPr>
              <a:endParaRPr lang="en-GB" altLang="en-US" sz="800" b="1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  <a:p>
              <a:pPr algn="ctr">
                <a:defRPr/>
              </a:pPr>
              <a:r>
                <a:rPr lang="en-GB" altLang="en-US" sz="1400" b="1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Inland Water Level</a:t>
              </a:r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4645343" y="4145538"/>
              <a:ext cx="2113184" cy="107099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400" b="1" dirty="0" err="1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Globcurrent</a:t>
              </a:r>
              <a:endParaRPr lang="en-GB" sz="1400" b="1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2" name="Rectángulo 4">
              <a:extLst>
                <a:ext uri="{FF2B5EF4-FFF2-40B4-BE49-F238E27FC236}">
                  <a16:creationId xmlns:a16="http://schemas.microsoft.com/office/drawing/2014/main" id="{6F15D581-E552-9F45-A98C-BEF9F5BE038E}"/>
                </a:ext>
              </a:extLst>
            </p:cNvPr>
            <p:cNvSpPr/>
            <p:nvPr/>
          </p:nvSpPr>
          <p:spPr>
            <a:xfrm>
              <a:off x="2374316" y="3235877"/>
              <a:ext cx="2128039" cy="91111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400" b="1" dirty="0">
                  <a:latin typeface="Verdana" charset="0"/>
                  <a:ea typeface="Verdana" charset="0"/>
                  <a:cs typeface="Verdana" charset="0"/>
                </a:rPr>
                <a:t>Bathymetry</a:t>
              </a:r>
            </a:p>
          </p:txBody>
        </p:sp>
        <p:sp>
          <p:nvSpPr>
            <p:cNvPr id="23" name="Rectángulo 11">
              <a:extLst>
                <a:ext uri="{FF2B5EF4-FFF2-40B4-BE49-F238E27FC236}">
                  <a16:creationId xmlns:a16="http://schemas.microsoft.com/office/drawing/2014/main" id="{2639C604-D0B3-6C4A-93DF-55A01EF208A3}"/>
                </a:ext>
              </a:extLst>
            </p:cNvPr>
            <p:cNvSpPr/>
            <p:nvPr/>
          </p:nvSpPr>
          <p:spPr>
            <a:xfrm>
              <a:off x="2374317" y="4136356"/>
              <a:ext cx="2128039" cy="108017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1400" b="1" dirty="0">
                  <a:solidFill>
                    <a:srgbClr val="C00000"/>
                  </a:solidFill>
                  <a:latin typeface="Verdana" charset="0"/>
                  <a:ea typeface="Verdana" charset="0"/>
                  <a:cs typeface="Verdana" charset="0"/>
                </a:rPr>
                <a:t>BASE Platform</a:t>
              </a:r>
            </a:p>
          </p:txBody>
        </p:sp>
      </p:grpSp>
      <p:sp>
        <p:nvSpPr>
          <p:cNvPr id="28" name="Rectángulo 4">
            <a:extLst>
              <a:ext uri="{FF2B5EF4-FFF2-40B4-BE49-F238E27FC236}">
                <a16:creationId xmlns:a16="http://schemas.microsoft.com/office/drawing/2014/main" id="{E4C1850B-D416-D84E-88D6-A9C12A02596B}"/>
              </a:ext>
            </a:extLst>
          </p:cNvPr>
          <p:cNvSpPr/>
          <p:nvPr/>
        </p:nvSpPr>
        <p:spPr>
          <a:xfrm>
            <a:off x="1412850" y="4010736"/>
            <a:ext cx="2005448" cy="8586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b="1" dirty="0">
                <a:latin typeface="Verdana" charset="0"/>
                <a:ea typeface="Verdana" charset="0"/>
                <a:cs typeface="Verdana" charset="0"/>
              </a:rPr>
              <a:t>Coastal Applications</a:t>
            </a:r>
          </a:p>
        </p:txBody>
      </p:sp>
      <p:sp>
        <p:nvSpPr>
          <p:cNvPr id="29" name="Rectángulo 11">
            <a:extLst>
              <a:ext uri="{FF2B5EF4-FFF2-40B4-BE49-F238E27FC236}">
                <a16:creationId xmlns:a16="http://schemas.microsoft.com/office/drawing/2014/main" id="{5B200979-77CE-604D-B8B5-60192454E4A2}"/>
              </a:ext>
            </a:extLst>
          </p:cNvPr>
          <p:cNvSpPr/>
          <p:nvPr/>
        </p:nvSpPr>
        <p:spPr>
          <a:xfrm>
            <a:off x="1412851" y="4859341"/>
            <a:ext cx="2005448" cy="1017949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b="1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Coastal Erosion</a:t>
            </a:r>
          </a:p>
        </p:txBody>
      </p:sp>
      <p:sp>
        <p:nvSpPr>
          <p:cNvPr id="30" name="Rectángulo 4">
            <a:extLst>
              <a:ext uri="{FF2B5EF4-FFF2-40B4-BE49-F238E27FC236}">
                <a16:creationId xmlns:a16="http://schemas.microsoft.com/office/drawing/2014/main" id="{6D0DB67A-BC73-E345-AFDA-E75A3EDA2ECC}"/>
              </a:ext>
            </a:extLst>
          </p:cNvPr>
          <p:cNvSpPr/>
          <p:nvPr/>
        </p:nvSpPr>
        <p:spPr>
          <a:xfrm>
            <a:off x="3630681" y="4010736"/>
            <a:ext cx="2005448" cy="8586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b="1" dirty="0">
                <a:latin typeface="Verdana" charset="0"/>
                <a:ea typeface="Verdana" charset="0"/>
                <a:cs typeface="Verdana" charset="0"/>
              </a:rPr>
              <a:t>Disaster Risk Reduction</a:t>
            </a:r>
          </a:p>
        </p:txBody>
      </p:sp>
      <p:sp>
        <p:nvSpPr>
          <p:cNvPr id="31" name="Rectángulo 11">
            <a:extLst>
              <a:ext uri="{FF2B5EF4-FFF2-40B4-BE49-F238E27FC236}">
                <a16:creationId xmlns:a16="http://schemas.microsoft.com/office/drawing/2014/main" id="{2F283976-7924-A446-AB48-D2A35FBD13A3}"/>
              </a:ext>
            </a:extLst>
          </p:cNvPr>
          <p:cNvSpPr/>
          <p:nvPr/>
        </p:nvSpPr>
        <p:spPr>
          <a:xfrm>
            <a:off x="3630682" y="4859341"/>
            <a:ext cx="2005448" cy="1017949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800" b="1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>
              <a:defRPr/>
            </a:pPr>
            <a:endParaRPr lang="en-GB" sz="1400" b="1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>
              <a:defRPr/>
            </a:pPr>
            <a:r>
              <a:rPr lang="en-GB" sz="1400" b="1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Floods and droughts</a:t>
            </a:r>
          </a:p>
          <a:p>
            <a:pPr algn="ctr">
              <a:defRPr/>
            </a:pPr>
            <a:endParaRPr lang="en-GB" sz="700" b="1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>
              <a:defRPr/>
            </a:pPr>
            <a:r>
              <a:rPr lang="en-GB" sz="1400" b="1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Plagues </a:t>
            </a:r>
          </a:p>
          <a:p>
            <a:pPr algn="ctr">
              <a:defRPr/>
            </a:pPr>
            <a:endParaRPr lang="en-GB" sz="1400" b="1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2" name="Rectángulo 4">
            <a:extLst>
              <a:ext uri="{FF2B5EF4-FFF2-40B4-BE49-F238E27FC236}">
                <a16:creationId xmlns:a16="http://schemas.microsoft.com/office/drawing/2014/main" id="{6BB2101A-6B98-8C43-8C6E-9477E422B242}"/>
              </a:ext>
            </a:extLst>
          </p:cNvPr>
          <p:cNvSpPr/>
          <p:nvPr/>
        </p:nvSpPr>
        <p:spPr>
          <a:xfrm>
            <a:off x="5848510" y="4010736"/>
            <a:ext cx="2005448" cy="85862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b="1" dirty="0">
                <a:latin typeface="Verdana" charset="0"/>
                <a:ea typeface="Verdana" charset="0"/>
                <a:cs typeface="Verdana" charset="0"/>
              </a:rPr>
              <a:t>Support to Legislation</a:t>
            </a:r>
          </a:p>
        </p:txBody>
      </p:sp>
      <p:sp>
        <p:nvSpPr>
          <p:cNvPr id="33" name="Rectángulo 11">
            <a:extLst>
              <a:ext uri="{FF2B5EF4-FFF2-40B4-BE49-F238E27FC236}">
                <a16:creationId xmlns:a16="http://schemas.microsoft.com/office/drawing/2014/main" id="{53E6E69F-5340-5341-AC27-E335F4A7374F}"/>
              </a:ext>
            </a:extLst>
          </p:cNvPr>
          <p:cNvSpPr/>
          <p:nvPr/>
        </p:nvSpPr>
        <p:spPr>
          <a:xfrm>
            <a:off x="5848511" y="4859341"/>
            <a:ext cx="2005448" cy="1017949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800" b="1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>
              <a:defRPr/>
            </a:pPr>
            <a:endParaRPr lang="en-GB" sz="1400" b="1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>
              <a:defRPr/>
            </a:pPr>
            <a:r>
              <a:rPr lang="en-GB" sz="1400" b="1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Atmospheric Pollution</a:t>
            </a:r>
          </a:p>
          <a:p>
            <a:pPr algn="ctr">
              <a:defRPr/>
            </a:pPr>
            <a:endParaRPr lang="en-GB" sz="700" b="1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>
              <a:defRPr/>
            </a:pPr>
            <a:r>
              <a:rPr lang="en-GB" sz="1400" b="1" dirty="0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Climate Change</a:t>
            </a:r>
          </a:p>
          <a:p>
            <a:pPr algn="ctr">
              <a:defRPr/>
            </a:pPr>
            <a:endParaRPr lang="en-GB" sz="1400" b="1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ctr">
              <a:defRPr/>
            </a:pPr>
            <a:endParaRPr lang="en-GB" sz="1400" b="1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BC29A6-2C74-244E-9FBF-03B88DBBDE11}"/>
              </a:ext>
            </a:extLst>
          </p:cNvPr>
          <p:cNvSpPr/>
          <p:nvPr/>
        </p:nvSpPr>
        <p:spPr>
          <a:xfrm>
            <a:off x="6759606" y="1842117"/>
            <a:ext cx="2016664" cy="188430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4577FB-A24C-6640-8A37-4D083DAEA2A6}"/>
              </a:ext>
            </a:extLst>
          </p:cNvPr>
          <p:cNvSpPr/>
          <p:nvPr/>
        </p:nvSpPr>
        <p:spPr>
          <a:xfrm>
            <a:off x="3630678" y="4001862"/>
            <a:ext cx="2016664" cy="188430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45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360045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725144"/>
            <a:ext cx="831987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SMOS satellite has resolution of 40km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isardSAT soil moisture downscaled with Optical and SAR at 1km and 500m 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r>
              <a:rPr 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Introduction of SM increases resolution (1km)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538528" y="1107897"/>
            <a:ext cx="7889875" cy="32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lnSpc>
                <a:spcPct val="70000"/>
              </a:lnSpc>
              <a:spcAft>
                <a:spcPts val="1800"/>
              </a:spcAft>
            </a:pPr>
            <a:r>
              <a:rPr lang="en-US" altLang="en-US" sz="2200" b="1" dirty="0">
                <a:latin typeface="Helvetica" charset="0"/>
              </a:rPr>
              <a:t>Soil Moisture Continuous Data Service in Africa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173525"/>
              </p:ext>
            </p:extLst>
          </p:nvPr>
        </p:nvGraphicFramePr>
        <p:xfrm>
          <a:off x="4067944" y="1669386"/>
          <a:ext cx="4775200" cy="2407686"/>
        </p:xfrm>
        <a:graphic>
          <a:graphicData uri="http://schemas.openxmlformats.org/drawingml/2006/table">
            <a:tbl>
              <a:tblPr/>
              <a:tblGrid>
                <a:gridCol w="1890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4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19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Data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Soil moisture derived from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L-band MW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32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Temporal Coverage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From 2010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06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Spatial Coverage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Global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Temporal resolution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Weekly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4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Spatial resolution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1km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53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Delivery 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WMS, FTP, direct download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EO data applications &amp; Services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EO data applications &amp; Services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0A75AB-70CB-5F4A-974F-90F266CF33F7}"/>
              </a:ext>
            </a:extLst>
          </p:cNvPr>
          <p:cNvSpPr txBox="1"/>
          <p:nvPr/>
        </p:nvSpPr>
        <p:spPr>
          <a:xfrm>
            <a:off x="609594" y="1424511"/>
            <a:ext cx="543563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SMELLS</a:t>
            </a:r>
          </a:p>
          <a:p>
            <a:r>
              <a:rPr lang="en-GB" sz="1500" b="1" dirty="0">
                <a:solidFill>
                  <a:srgbClr val="404040"/>
                </a:solidFill>
                <a:latin typeface="Helvetica" charset="0"/>
                <a:ea typeface="Helvetica" charset="0"/>
                <a:cs typeface="Helvetica" charset="0"/>
              </a:rPr>
              <a:t>S</a:t>
            </a:r>
            <a:r>
              <a:rPr lang="en-GB" sz="1500" dirty="0">
                <a:solidFill>
                  <a:srgbClr val="404040"/>
                </a:solidFill>
                <a:latin typeface="Helvetica" charset="0"/>
                <a:ea typeface="Helvetica" charset="0"/>
                <a:cs typeface="Helvetica" charset="0"/>
              </a:rPr>
              <a:t>oil </a:t>
            </a:r>
            <a:r>
              <a:rPr lang="en-GB" sz="1500" b="1" dirty="0">
                <a:solidFill>
                  <a:srgbClr val="404040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GB" sz="1500" dirty="0">
                <a:solidFill>
                  <a:srgbClr val="404040"/>
                </a:solidFill>
                <a:latin typeface="Helvetica" charset="0"/>
                <a:ea typeface="Helvetica" charset="0"/>
                <a:cs typeface="Helvetica" charset="0"/>
              </a:rPr>
              <a:t>oisture for </a:t>
            </a:r>
            <a:r>
              <a:rPr lang="en-GB" sz="1500" dirty="0" err="1">
                <a:solidFill>
                  <a:srgbClr val="404040"/>
                </a:solidFill>
                <a:latin typeface="Helvetica" charset="0"/>
                <a:ea typeface="Helvetica" charset="0"/>
                <a:cs typeface="Helvetica" charset="0"/>
              </a:rPr>
              <a:t>d</a:t>
            </a:r>
            <a:r>
              <a:rPr lang="en-GB" sz="1500" b="1" dirty="0" err="1">
                <a:solidFill>
                  <a:srgbClr val="404040"/>
                </a:solidFill>
                <a:latin typeface="Helvetica" charset="0"/>
                <a:ea typeface="Helvetica" charset="0"/>
                <a:cs typeface="Helvetica" charset="0"/>
              </a:rPr>
              <a:t>E</a:t>
            </a:r>
            <a:r>
              <a:rPr lang="en-GB" sz="1500" dirty="0" err="1">
                <a:solidFill>
                  <a:srgbClr val="404040"/>
                </a:solidFill>
                <a:latin typeface="Helvetica" charset="0"/>
                <a:ea typeface="Helvetica" charset="0"/>
                <a:cs typeface="Helvetica" charset="0"/>
              </a:rPr>
              <a:t>sert</a:t>
            </a:r>
            <a:r>
              <a:rPr lang="en-GB" sz="1500" dirty="0">
                <a:solidFill>
                  <a:srgbClr val="40404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500" b="1" dirty="0">
                <a:solidFill>
                  <a:srgbClr val="404040"/>
                </a:solidFill>
                <a:latin typeface="Helvetica" charset="0"/>
                <a:ea typeface="Helvetica" charset="0"/>
                <a:cs typeface="Helvetica" charset="0"/>
              </a:rPr>
              <a:t>L</a:t>
            </a:r>
            <a:r>
              <a:rPr lang="en-GB" sz="1500" dirty="0">
                <a:solidFill>
                  <a:srgbClr val="404040"/>
                </a:solidFill>
                <a:latin typeface="Helvetica" charset="0"/>
                <a:ea typeface="Helvetica" charset="0"/>
                <a:cs typeface="Helvetica" charset="0"/>
              </a:rPr>
              <a:t>ocust </a:t>
            </a:r>
            <a:r>
              <a:rPr lang="en-GB" sz="1500" dirty="0" err="1">
                <a:solidFill>
                  <a:srgbClr val="404040"/>
                </a:solidFill>
                <a:latin typeface="Helvetica" charset="0"/>
                <a:ea typeface="Helvetica" charset="0"/>
                <a:cs typeface="Helvetica" charset="0"/>
              </a:rPr>
              <a:t>ear</a:t>
            </a:r>
            <a:r>
              <a:rPr lang="en-GB" sz="1500" b="1" dirty="0" err="1">
                <a:solidFill>
                  <a:srgbClr val="404040"/>
                </a:solidFill>
                <a:latin typeface="Helvetica" charset="0"/>
                <a:ea typeface="Helvetica" charset="0"/>
                <a:cs typeface="Helvetica" charset="0"/>
              </a:rPr>
              <a:t>L</a:t>
            </a:r>
            <a:r>
              <a:rPr lang="en-GB" sz="1500" dirty="0" err="1">
                <a:solidFill>
                  <a:srgbClr val="404040"/>
                </a:solidFill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GB" sz="1500" dirty="0">
                <a:solidFill>
                  <a:srgbClr val="40404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500" b="1" dirty="0">
                <a:solidFill>
                  <a:srgbClr val="404040"/>
                </a:solidFill>
                <a:latin typeface="Helvetica" charset="0"/>
                <a:ea typeface="Helvetica" charset="0"/>
                <a:cs typeface="Helvetica" charset="0"/>
              </a:rPr>
              <a:t>S</a:t>
            </a:r>
            <a:r>
              <a:rPr lang="en-GB" sz="1500" dirty="0">
                <a:solidFill>
                  <a:srgbClr val="404040"/>
                </a:solidFill>
                <a:latin typeface="Helvetica" charset="0"/>
                <a:ea typeface="Helvetica" charset="0"/>
                <a:cs typeface="Helvetica" charset="0"/>
              </a:rPr>
              <a:t>urvey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2C52BB-4B6E-2E45-8B3A-FF3D1A442B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595" y="5154541"/>
            <a:ext cx="1129153" cy="6815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EE732E-2E62-324C-9AC9-CDC383D297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8946" y="5294479"/>
            <a:ext cx="395449" cy="4016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9D0256-B490-6D41-9C7D-9DEE756C8483}"/>
              </a:ext>
            </a:extLst>
          </p:cNvPr>
          <p:cNvSpPr txBox="1"/>
          <p:nvPr/>
        </p:nvSpPr>
        <p:spPr>
          <a:xfrm>
            <a:off x="609595" y="5293091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>
                <a:solidFill>
                  <a:srgbClr val="CCCDFD"/>
                </a:solidFill>
                <a:latin typeface="Helvetica" charset="0"/>
                <a:ea typeface="Helvetica" charset="0"/>
                <a:cs typeface="Helvetica" charset="0"/>
                <a:hlinkClick r:id="rId4"/>
              </a:rPr>
              <a:t>smells.isardsat.com</a:t>
            </a:r>
            <a:endParaRPr lang="en-GB" b="1" u="sng" dirty="0">
              <a:solidFill>
                <a:srgbClr val="CCCDFD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FA4E7-A7C4-4E43-A4A0-3ADCF487B9FF}"/>
              </a:ext>
            </a:extLst>
          </p:cNvPr>
          <p:cNvSpPr txBox="1"/>
          <p:nvPr/>
        </p:nvSpPr>
        <p:spPr>
          <a:xfrm>
            <a:off x="609594" y="2473613"/>
            <a:ext cx="3837711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1600" b="1" dirty="0">
                <a:solidFill>
                  <a:srgbClr val="404040"/>
                </a:solidFill>
                <a:latin typeface="Helvetica" charset="0"/>
                <a:ea typeface="Helvetica" charset="0"/>
                <a:cs typeface="Helvetica" charset="0"/>
              </a:rPr>
              <a:t>High resolution soil moisture is critically needed for the improvement of forecasts and early warning of a variety of plagues. </a:t>
            </a:r>
            <a:endParaRPr lang="en-GB" sz="1600" dirty="0">
              <a:solidFill>
                <a:srgbClr val="40404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D1136-704E-7B44-B315-CCCD10DB8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923" y="1560002"/>
            <a:ext cx="3905022" cy="2189372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A409DA-F1F5-FB4E-A26D-2E86CEDE9A81}"/>
              </a:ext>
            </a:extLst>
          </p:cNvPr>
          <p:cNvSpPr txBox="1"/>
          <p:nvPr/>
        </p:nvSpPr>
        <p:spPr>
          <a:xfrm>
            <a:off x="609595" y="4105792"/>
            <a:ext cx="792480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1600" dirty="0">
                <a:solidFill>
                  <a:srgbClr val="404040"/>
                </a:solidFill>
                <a:latin typeface="Helvetica" charset="0"/>
                <a:ea typeface="Helvetica" charset="0"/>
                <a:cs typeface="Helvetica" charset="0"/>
              </a:rPr>
              <a:t>Used by the FAO in northern Africa, using our satellite-based soil moisture service to </a:t>
            </a:r>
            <a:r>
              <a:rPr lang="en-GB" sz="1600" b="1" u="sng" dirty="0">
                <a:solidFill>
                  <a:srgbClr val="BF000B"/>
                </a:solidFill>
                <a:latin typeface="Helvetica" charset="0"/>
                <a:ea typeface="Helvetica" charset="0"/>
                <a:cs typeface="Helvetica" charset="0"/>
              </a:rPr>
              <a:t>forecast where locust swarms will be.</a:t>
            </a:r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1F2C52BB-4B6E-2E45-8B3A-FF3D1A442BC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3061" y="5154541"/>
            <a:ext cx="858981" cy="681504"/>
          </a:xfrm>
          <a:prstGeom prst="rect">
            <a:avLst/>
          </a:prstGeom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1F2C52BB-4B6E-2E45-8B3A-FF3D1A442BC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5017" y="5154541"/>
            <a:ext cx="1233053" cy="6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5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BD8F1A61-D76E-A64C-9725-B16D4D2F4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2996952"/>
            <a:ext cx="7889875" cy="78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lnSpc>
                <a:spcPct val="70000"/>
              </a:lnSpc>
              <a:spcAft>
                <a:spcPts val="1800"/>
              </a:spcAft>
            </a:pPr>
            <a:r>
              <a:rPr lang="en-US" altLang="en-US" sz="6000" b="1" dirty="0" err="1">
                <a:latin typeface="Helvetica" charset="0"/>
              </a:rPr>
              <a:t>MalarSAT</a:t>
            </a:r>
            <a:endParaRPr lang="en-US" altLang="en-US" sz="6000" b="1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4660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6862" y="1124744"/>
            <a:ext cx="83198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The World Health Organization has designated Malaria as one of the major public health challenges undermining development in the world:</a:t>
            </a:r>
            <a:endParaRPr lang="en-US" sz="1800" b="1" dirty="0">
              <a:solidFill>
                <a:schemeClr val="tx1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9FBF3D-404C-DC43-8CF8-556EBC54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2642" y="2011009"/>
            <a:ext cx="5292080" cy="37344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9B1496-FED8-EA46-8CF0-ADB1665E32AA}"/>
              </a:ext>
            </a:extLst>
          </p:cNvPr>
          <p:cNvSpPr txBox="1"/>
          <p:nvPr/>
        </p:nvSpPr>
        <p:spPr>
          <a:xfrm>
            <a:off x="186862" y="2451874"/>
            <a:ext cx="34918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2 million people killed every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500 million infected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40% of the world population is in risk of malaria at least 1 month per year.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Malaria is the leading cause of death among the under-five children in the world</a:t>
            </a:r>
            <a:endParaRPr lang="en-US" sz="1600" dirty="0">
              <a:solidFill>
                <a:schemeClr val="tx1"/>
              </a:solidFill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396986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528" y="1124744"/>
            <a:ext cx="8319877" cy="5616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The ultimate aim of the Early Warning of Malaria Project is to provide malaria risk infection maps at global scale using Earth Observation data to support and prevent epidemic episodes.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The proposed service for creating malaria risk maps would be critically useful to improve the efficiency in insecticide programs, vaccine campaigns and the logistics epidemic treatment.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It has been shown that meteorological data is not sufficient to fulfil this objective.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The innovative and challenging part of the project is the use of EO data, meteorological data and AI to try and build indicators of malaria risk infection.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600"/>
              </a:spcBef>
              <a:buFont typeface="Arial"/>
              <a:buChar char="•"/>
              <a:defRPr/>
            </a:pPr>
            <a:endParaRPr lang="en-US" sz="1800" dirty="0">
              <a:solidFill>
                <a:schemeClr val="tx1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784628-C4D6-A54B-8C1C-053812ADC1C2}"/>
              </a:ext>
            </a:extLst>
          </p:cNvPr>
          <p:cNvSpPr txBox="1">
            <a:spLocks/>
          </p:cNvSpPr>
          <p:nvPr/>
        </p:nvSpPr>
        <p:spPr>
          <a:xfrm>
            <a:off x="2415575" y="76200"/>
            <a:ext cx="6500813" cy="68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en-US" sz="2000" b="1" dirty="0" err="1">
                <a:solidFill>
                  <a:schemeClr val="bg1"/>
                </a:solidFill>
                <a:latin typeface="Helvetica" charset="0"/>
                <a:ea typeface="ＭＳ Ｐゴシック" charset="-128"/>
                <a:cs typeface="Helvetica" charset="0"/>
              </a:rPr>
              <a:t>MalarSAT</a:t>
            </a:r>
            <a:endParaRPr lang="en-US" altLang="en-US" sz="2000" b="1" dirty="0">
              <a:solidFill>
                <a:schemeClr val="bg1"/>
              </a:solidFill>
              <a:latin typeface="Helvetica" charset="0"/>
              <a:ea typeface="ＭＳ Ｐゴシック" charset="-128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7023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Calibri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Calibri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Calibri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Calibri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3870</TotalTime>
  <Words>1491</Words>
  <Application>Microsoft Macintosh PowerPoint</Application>
  <PresentationFormat>On-screen Show (4:3)</PresentationFormat>
  <Paragraphs>309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 Unicode MS</vt:lpstr>
      <vt:lpstr>ＭＳ Ｐゴシック</vt:lpstr>
      <vt:lpstr>Arial</vt:lpstr>
      <vt:lpstr>Arial</vt:lpstr>
      <vt:lpstr>Calibri</vt:lpstr>
      <vt:lpstr>Helvetica</vt:lpstr>
      <vt:lpstr>Times New Roman</vt:lpstr>
      <vt:lpstr>Verdana</vt:lpstr>
      <vt:lpstr>1_Tema de Office</vt:lpstr>
      <vt:lpstr>2_Tema de Office</vt:lpstr>
      <vt:lpstr>PowerPoint Presentation</vt:lpstr>
      <vt:lpstr>PowerPoint Presentation</vt:lpstr>
      <vt:lpstr>EO Applications &amp; Services</vt:lpstr>
      <vt:lpstr>EO Applications &amp;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isardSAT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Chandra Taposeea</dc:creator>
  <cp:keywords/>
  <dc:description/>
  <cp:lastModifiedBy>Chandra Amber Taposeea</cp:lastModifiedBy>
  <cp:revision>139</cp:revision>
  <cp:lastPrinted>2016-10-14T14:12:00Z</cp:lastPrinted>
  <dcterms:created xsi:type="dcterms:W3CDTF">2017-03-20T10:31:49Z</dcterms:created>
  <dcterms:modified xsi:type="dcterms:W3CDTF">2019-05-21T22:04:10Z</dcterms:modified>
  <cp:category/>
</cp:coreProperties>
</file>